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4"/>
    <p:sldId id="257" r:id="rId65"/>
    <p:sldId id="258" r:id="rId66"/>
    <p:sldId id="259" r:id="rId67"/>
    <p:sldId id="260" r:id="rId68"/>
    <p:sldId id="261" r:id="rId69"/>
    <p:sldId id="262" r:id="rId70"/>
    <p:sldId id="263" r:id="rId71"/>
    <p:sldId id="264" r:id="rId72"/>
    <p:sldId id="265" r:id="rId73"/>
    <p:sldId id="266" r:id="rId7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DM Sans" charset="1" panose="00000000000000000000"/>
      <p:regular r:id="rId10"/>
    </p:embeddedFont>
    <p:embeddedFont>
      <p:font typeface="DM Sans Bold" charset="1" panose="00000000000000000000"/>
      <p:regular r:id="rId11"/>
    </p:embeddedFont>
    <p:embeddedFont>
      <p:font typeface="DM Sans Italics" charset="1" panose="00000000000000000000"/>
      <p:regular r:id="rId12"/>
    </p:embeddedFont>
    <p:embeddedFont>
      <p:font typeface="DM Sans Bold Italics" charset="1" panose="00000000000000000000"/>
      <p:regular r:id="rId13"/>
    </p:embeddedFont>
    <p:embeddedFont>
      <p:font typeface="Open Sans Extra Bold" charset="1" panose="020B0906030804020204"/>
      <p:regular r:id="rId14"/>
    </p:embeddedFont>
    <p:embeddedFont>
      <p:font typeface="Open Sans Extra Bold Italics" charset="1" panose="020B0906030804020204"/>
      <p:regular r:id="rId15"/>
    </p:embeddedFont>
    <p:embeddedFont>
      <p:font typeface="Now" charset="1" panose="00000500000000000000"/>
      <p:regular r:id="rId16"/>
    </p:embeddedFont>
    <p:embeddedFont>
      <p:font typeface="Now Bold" charset="1" panose="00000800000000000000"/>
      <p:regular r:id="rId17"/>
    </p:embeddedFont>
    <p:embeddedFont>
      <p:font typeface="Now Thin" charset="1" panose="00000300000000000000"/>
      <p:regular r:id="rId18"/>
    </p:embeddedFont>
    <p:embeddedFont>
      <p:font typeface="Now Light" charset="1" panose="00000400000000000000"/>
      <p:regular r:id="rId19"/>
    </p:embeddedFont>
    <p:embeddedFont>
      <p:font typeface="Now Medium" charset="1" panose="00000600000000000000"/>
      <p:regular r:id="rId20"/>
    </p:embeddedFont>
    <p:embeddedFont>
      <p:font typeface="Now Heavy" charset="1" panose="00000A00000000000000"/>
      <p:regular r:id="rId21"/>
    </p:embeddedFont>
    <p:embeddedFont>
      <p:font typeface="Open Sans 2" charset="1" panose="020B0606030504020204"/>
      <p:regular r:id="rId22"/>
    </p:embeddedFont>
    <p:embeddedFont>
      <p:font typeface="Open Sans 2 Bold" charset="1" panose="020B0806030504020204"/>
      <p:regular r:id="rId23"/>
    </p:embeddedFont>
    <p:embeddedFont>
      <p:font typeface="Open Sans 2 Italics" charset="1" panose="020B0606030504020204"/>
      <p:regular r:id="rId24"/>
    </p:embeddedFont>
    <p:embeddedFont>
      <p:font typeface="Open Sans 2 Bold Italics" charset="1" panose="020B0806030504020204"/>
      <p:regular r:id="rId25"/>
    </p:embeddedFont>
    <p:embeddedFont>
      <p:font typeface="Open Sans 2 Light" charset="1" panose="020B0306030504020204"/>
      <p:regular r:id="rId26"/>
    </p:embeddedFont>
    <p:embeddedFont>
      <p:font typeface="Open Sans 2 Light Italics" charset="1" panose="020B0306030504020204"/>
      <p:regular r:id="rId27"/>
    </p:embeddedFont>
    <p:embeddedFont>
      <p:font typeface="Open Sans 2 Ultra-Bold" charset="1" panose="00000000000000000000"/>
      <p:regular r:id="rId28"/>
    </p:embeddedFont>
    <p:embeddedFont>
      <p:font typeface="Open Sans 2 Ultra-Bold Italics" charset="1" panose="00000000000000000000"/>
      <p:regular r:id="rId29"/>
    </p:embeddedFont>
    <p:embeddedFont>
      <p:font typeface="Open Sans 1" charset="1" panose="00000000000000000000"/>
      <p:regular r:id="rId30"/>
    </p:embeddedFont>
    <p:embeddedFont>
      <p:font typeface="Open Sans 1 Bold" charset="1" panose="00000000000000000000"/>
      <p:regular r:id="rId31"/>
    </p:embeddedFont>
    <p:embeddedFont>
      <p:font typeface="Open Sans 1 Italics" charset="1" panose="00000000000000000000"/>
      <p:regular r:id="rId32"/>
    </p:embeddedFont>
    <p:embeddedFont>
      <p:font typeface="Open Sans 1 Bold Italics" charset="1" panose="00000000000000000000"/>
      <p:regular r:id="rId33"/>
    </p:embeddedFont>
    <p:embeddedFont>
      <p:font typeface="Open Sans 1 Light" charset="1" panose="00000000000000000000"/>
      <p:regular r:id="rId34"/>
    </p:embeddedFont>
    <p:embeddedFont>
      <p:font typeface="Open Sans 1 Light Italics" charset="1" panose="00000000000000000000"/>
      <p:regular r:id="rId35"/>
    </p:embeddedFont>
    <p:embeddedFont>
      <p:font typeface="Open Sans 1 Medium" charset="1" panose="00000000000000000000"/>
      <p:regular r:id="rId36"/>
    </p:embeddedFont>
    <p:embeddedFont>
      <p:font typeface="Open Sans 1 Medium Italics" charset="1" panose="00000000000000000000"/>
      <p:regular r:id="rId37"/>
    </p:embeddedFont>
    <p:embeddedFont>
      <p:font typeface="Open Sans 1 Semi-Bold" charset="1" panose="00000000000000000000"/>
      <p:regular r:id="rId38"/>
    </p:embeddedFont>
    <p:embeddedFont>
      <p:font typeface="Open Sans 1 Semi-Bold Italics" charset="1" panose="00000000000000000000"/>
      <p:regular r:id="rId39"/>
    </p:embeddedFont>
    <p:embeddedFont>
      <p:font typeface="Open Sans 1 Ultra-Bold" charset="1" panose="00000000000000000000"/>
      <p:regular r:id="rId40"/>
    </p:embeddedFont>
    <p:embeddedFont>
      <p:font typeface="Open Sans 1 Ultra-Bold Italics" charset="1" panose="00000000000000000000"/>
      <p:regular r:id="rId41"/>
    </p:embeddedFont>
    <p:embeddedFont>
      <p:font typeface="Lato" charset="1" panose="020F0502020204030203"/>
      <p:regular r:id="rId42"/>
    </p:embeddedFont>
    <p:embeddedFont>
      <p:font typeface="Lato Bold" charset="1" panose="020F0502020204030203"/>
      <p:regular r:id="rId43"/>
    </p:embeddedFont>
    <p:embeddedFont>
      <p:font typeface="Lato Italics" charset="1" panose="020F0502020204030203"/>
      <p:regular r:id="rId44"/>
    </p:embeddedFont>
    <p:embeddedFont>
      <p:font typeface="Lato Bold Italics" charset="1" panose="020F0502020204030203"/>
      <p:regular r:id="rId45"/>
    </p:embeddedFont>
    <p:embeddedFont>
      <p:font typeface="Lato Thin" charset="1" panose="020F0502020204030203"/>
      <p:regular r:id="rId46"/>
    </p:embeddedFont>
    <p:embeddedFont>
      <p:font typeface="Lato Thin Italics" charset="1" panose="020F0502020204030203"/>
      <p:regular r:id="rId47"/>
    </p:embeddedFont>
    <p:embeddedFont>
      <p:font typeface="Lato Light" charset="1" panose="020F0502020204030203"/>
      <p:regular r:id="rId48"/>
    </p:embeddedFont>
    <p:embeddedFont>
      <p:font typeface="Lato Light Italics" charset="1" panose="020F0502020204030203"/>
      <p:regular r:id="rId49"/>
    </p:embeddedFont>
    <p:embeddedFont>
      <p:font typeface="Lato Heavy" charset="1" panose="020F0502020204030203"/>
      <p:regular r:id="rId50"/>
    </p:embeddedFont>
    <p:embeddedFont>
      <p:font typeface="Lato Heavy Italics" charset="1" panose="020F0502020204030203"/>
      <p:regular r:id="rId51"/>
    </p:embeddedFont>
    <p:embeddedFont>
      <p:font typeface="Inter" charset="1" panose="020B0502030000000004"/>
      <p:regular r:id="rId52"/>
    </p:embeddedFont>
    <p:embeddedFont>
      <p:font typeface="Inter Bold" charset="1" panose="020B0802030000000004"/>
      <p:regular r:id="rId53"/>
    </p:embeddedFont>
    <p:embeddedFont>
      <p:font typeface="Inter Italics" charset="1" panose="020B0502030000000004"/>
      <p:regular r:id="rId54"/>
    </p:embeddedFont>
    <p:embeddedFont>
      <p:font typeface="Inter Bold Italics" charset="1" panose="020B0802030000000004"/>
      <p:regular r:id="rId55"/>
    </p:embeddedFont>
    <p:embeddedFont>
      <p:font typeface="Inter Thin" charset="1" panose="020B0A02050000000004"/>
      <p:regular r:id="rId56"/>
    </p:embeddedFont>
    <p:embeddedFont>
      <p:font typeface="Inter Thin Italics" charset="1" panose="020B0A02050000000004"/>
      <p:regular r:id="rId57"/>
    </p:embeddedFont>
    <p:embeddedFont>
      <p:font typeface="Inter Extra-Light" charset="1" panose="02000503000000020004"/>
      <p:regular r:id="rId58"/>
    </p:embeddedFont>
    <p:embeddedFont>
      <p:font typeface="Inter Light" charset="1" panose="02000503000000020004"/>
      <p:regular r:id="rId59"/>
    </p:embeddedFont>
    <p:embeddedFont>
      <p:font typeface="Inter Medium" charset="1" panose="02000503000000020004"/>
      <p:regular r:id="rId60"/>
    </p:embeddedFont>
    <p:embeddedFont>
      <p:font typeface="Inter Semi-Bold" charset="1" panose="02000503000000020004"/>
      <p:regular r:id="rId61"/>
    </p:embeddedFont>
    <p:embeddedFont>
      <p:font typeface="Inter Ultra-Bold" charset="1" panose="02000503000000020004"/>
      <p:regular r:id="rId62"/>
    </p:embeddedFont>
    <p:embeddedFont>
      <p:font typeface="Inter Heavy" charset="1" panose="02000503000000020004"/>
      <p:regular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font" Target="fonts/font26.fntdata"/><Relationship Id="rId21" Type="http://schemas.openxmlformats.org/officeDocument/2006/relationships/font" Target="fonts/font21.fntdata"/><Relationship Id="rId42" Type="http://schemas.openxmlformats.org/officeDocument/2006/relationships/font" Target="fonts/font42.fntdata"/><Relationship Id="rId47" Type="http://schemas.openxmlformats.org/officeDocument/2006/relationships/font" Target="fonts/font47.fntdata"/><Relationship Id="rId63" Type="http://schemas.openxmlformats.org/officeDocument/2006/relationships/font" Target="fonts/font63.fntdata"/><Relationship Id="rId68" Type="http://schemas.openxmlformats.org/officeDocument/2006/relationships/slide" Target="slides/slide5.xml"/><Relationship Id="rId16" Type="http://schemas.openxmlformats.org/officeDocument/2006/relationships/font" Target="fonts/font16.fntdata"/><Relationship Id="rId2" Type="http://schemas.openxmlformats.org/officeDocument/2006/relationships/presProps" Target="presProps.xml"/><Relationship Id="rId29" Type="http://schemas.openxmlformats.org/officeDocument/2006/relationships/font" Target="fonts/font29.fntdata"/><Relationship Id="rId11" Type="http://schemas.openxmlformats.org/officeDocument/2006/relationships/font" Target="fonts/font11.fntdata"/><Relationship Id="rId24" Type="http://schemas.openxmlformats.org/officeDocument/2006/relationships/font" Target="fonts/font24.fntdata"/><Relationship Id="rId32" Type="http://schemas.openxmlformats.org/officeDocument/2006/relationships/font" Target="fonts/font32.fntdata"/><Relationship Id="rId37" Type="http://schemas.openxmlformats.org/officeDocument/2006/relationships/font" Target="fonts/font37.fntdata"/><Relationship Id="rId40" Type="http://schemas.openxmlformats.org/officeDocument/2006/relationships/font" Target="fonts/font40.fntdata"/><Relationship Id="rId45" Type="http://schemas.openxmlformats.org/officeDocument/2006/relationships/font" Target="fonts/font45.fntdata"/><Relationship Id="rId53" Type="http://schemas.openxmlformats.org/officeDocument/2006/relationships/font" Target="fonts/font53.fntdata"/><Relationship Id="rId58" Type="http://schemas.openxmlformats.org/officeDocument/2006/relationships/font" Target="fonts/font58.fntdata"/><Relationship Id="rId66" Type="http://schemas.openxmlformats.org/officeDocument/2006/relationships/slide" Target="slides/slide3.xml"/><Relationship Id="rId74" Type="http://schemas.openxmlformats.org/officeDocument/2006/relationships/slide" Target="slides/slide11.xml"/><Relationship Id="rId5" Type="http://schemas.openxmlformats.org/officeDocument/2006/relationships/tableStyles" Target="tableStyles.xml"/><Relationship Id="rId61" Type="http://schemas.openxmlformats.org/officeDocument/2006/relationships/font" Target="fonts/font61.fntdata"/><Relationship Id="rId19" Type="http://schemas.openxmlformats.org/officeDocument/2006/relationships/font" Target="fonts/font19.fntdata"/><Relationship Id="rId14" Type="http://schemas.openxmlformats.org/officeDocument/2006/relationships/font" Target="fonts/font14.fntdata"/><Relationship Id="rId22" Type="http://schemas.openxmlformats.org/officeDocument/2006/relationships/font" Target="fonts/font22.fntdata"/><Relationship Id="rId27" Type="http://schemas.openxmlformats.org/officeDocument/2006/relationships/font" Target="fonts/font27.fntdata"/><Relationship Id="rId30" Type="http://schemas.openxmlformats.org/officeDocument/2006/relationships/font" Target="fonts/font30.fntdata"/><Relationship Id="rId35" Type="http://schemas.openxmlformats.org/officeDocument/2006/relationships/font" Target="fonts/font35.fntdata"/><Relationship Id="rId43" Type="http://schemas.openxmlformats.org/officeDocument/2006/relationships/font" Target="fonts/font43.fntdata"/><Relationship Id="rId48" Type="http://schemas.openxmlformats.org/officeDocument/2006/relationships/font" Target="fonts/font48.fntdata"/><Relationship Id="rId56" Type="http://schemas.openxmlformats.org/officeDocument/2006/relationships/font" Target="fonts/font56.fntdata"/><Relationship Id="rId64" Type="http://schemas.openxmlformats.org/officeDocument/2006/relationships/slide" Target="slides/slide1.xml"/><Relationship Id="rId69" Type="http://schemas.openxmlformats.org/officeDocument/2006/relationships/slide" Target="slides/slide6.xml"/><Relationship Id="rId51" Type="http://schemas.openxmlformats.org/officeDocument/2006/relationships/font" Target="fonts/font51.fntdata"/><Relationship Id="rId72" Type="http://schemas.openxmlformats.org/officeDocument/2006/relationships/slide" Target="slides/slide9.xml"/><Relationship Id="rId8" Type="http://schemas.openxmlformats.org/officeDocument/2006/relationships/font" Target="fonts/font8.fntdata"/><Relationship Id="rId3" Type="http://schemas.openxmlformats.org/officeDocument/2006/relationships/viewProps" Target="viewProps.xml"/><Relationship Id="rId12" Type="http://schemas.openxmlformats.org/officeDocument/2006/relationships/font" Target="fonts/font12.fntdata"/><Relationship Id="rId17" Type="http://schemas.openxmlformats.org/officeDocument/2006/relationships/font" Target="fonts/font17.fntdata"/><Relationship Id="rId25" Type="http://schemas.openxmlformats.org/officeDocument/2006/relationships/font" Target="fonts/font25.fntdata"/><Relationship Id="rId33" Type="http://schemas.openxmlformats.org/officeDocument/2006/relationships/font" Target="fonts/font33.fntdata"/><Relationship Id="rId38" Type="http://schemas.openxmlformats.org/officeDocument/2006/relationships/font" Target="fonts/font38.fntdata"/><Relationship Id="rId46" Type="http://schemas.openxmlformats.org/officeDocument/2006/relationships/font" Target="fonts/font46.fntdata"/><Relationship Id="rId59" Type="http://schemas.openxmlformats.org/officeDocument/2006/relationships/font" Target="fonts/font59.fntdata"/><Relationship Id="rId67" Type="http://schemas.openxmlformats.org/officeDocument/2006/relationships/slide" Target="slides/slide4.xml"/><Relationship Id="rId20" Type="http://schemas.openxmlformats.org/officeDocument/2006/relationships/font" Target="fonts/font20.fntdata"/><Relationship Id="rId41" Type="http://schemas.openxmlformats.org/officeDocument/2006/relationships/font" Target="fonts/font41.fntdata"/><Relationship Id="rId54" Type="http://schemas.openxmlformats.org/officeDocument/2006/relationships/font" Target="fonts/font54.fntdata"/><Relationship Id="rId62" Type="http://schemas.openxmlformats.org/officeDocument/2006/relationships/font" Target="fonts/font62.fntdata"/><Relationship Id="rId70" Type="http://schemas.openxmlformats.org/officeDocument/2006/relationships/slide" Target="slides/slide7.xml"/><Relationship Id="rId75"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font" Target="fonts/font6.fntdata"/><Relationship Id="rId15" Type="http://schemas.openxmlformats.org/officeDocument/2006/relationships/font" Target="fonts/font15.fntdata"/><Relationship Id="rId23" Type="http://schemas.openxmlformats.org/officeDocument/2006/relationships/font" Target="fonts/font23.fntdata"/><Relationship Id="rId28" Type="http://schemas.openxmlformats.org/officeDocument/2006/relationships/font" Target="fonts/font28.fntdata"/><Relationship Id="rId36" Type="http://schemas.openxmlformats.org/officeDocument/2006/relationships/font" Target="fonts/font36.fntdata"/><Relationship Id="rId49" Type="http://schemas.openxmlformats.org/officeDocument/2006/relationships/font" Target="fonts/font49.fntdata"/><Relationship Id="rId57" Type="http://schemas.openxmlformats.org/officeDocument/2006/relationships/font" Target="fonts/font57.fntdata"/><Relationship Id="rId10" Type="http://schemas.openxmlformats.org/officeDocument/2006/relationships/font" Target="fonts/font10.fntdata"/><Relationship Id="rId31" Type="http://schemas.openxmlformats.org/officeDocument/2006/relationships/font" Target="fonts/font31.fntdata"/><Relationship Id="rId44" Type="http://schemas.openxmlformats.org/officeDocument/2006/relationships/font" Target="fonts/font44.fntdata"/><Relationship Id="rId52" Type="http://schemas.openxmlformats.org/officeDocument/2006/relationships/font" Target="fonts/font52.fntdata"/><Relationship Id="rId60" Type="http://schemas.openxmlformats.org/officeDocument/2006/relationships/font" Target="fonts/font60.fntdata"/><Relationship Id="rId65" Type="http://schemas.openxmlformats.org/officeDocument/2006/relationships/slide" Target="slides/slide2.xml"/><Relationship Id="rId73" Type="http://schemas.openxmlformats.org/officeDocument/2006/relationships/slide" Target="slides/slide10.xml"/><Relationship Id="rId4" Type="http://schemas.openxmlformats.org/officeDocument/2006/relationships/theme" Target="theme/theme1.xml"/><Relationship Id="rId9" Type="http://schemas.openxmlformats.org/officeDocument/2006/relationships/font" Target="fonts/font9.fntdata"/><Relationship Id="rId13" Type="http://schemas.openxmlformats.org/officeDocument/2006/relationships/font" Target="fonts/font13.fntdata"/><Relationship Id="rId18" Type="http://schemas.openxmlformats.org/officeDocument/2006/relationships/font" Target="fonts/font18.fntdata"/><Relationship Id="rId39" Type="http://schemas.openxmlformats.org/officeDocument/2006/relationships/font" Target="fonts/font39.fntdata"/><Relationship Id="rId34" Type="http://schemas.openxmlformats.org/officeDocument/2006/relationships/font" Target="fonts/font34.fntdata"/><Relationship Id="rId50" Type="http://schemas.openxmlformats.org/officeDocument/2006/relationships/font" Target="fonts/font50.fntdata"/><Relationship Id="rId55" Type="http://schemas.openxmlformats.org/officeDocument/2006/relationships/font" Target="fonts/font55.fntdata"/><Relationship Id="rId76" Type="http://schemas.openxmlformats.org/officeDocument/2006/relationships/customXml" Target="../customXml/item2.xml"/><Relationship Id="rId7" Type="http://schemas.openxmlformats.org/officeDocument/2006/relationships/font" Target="fonts/font7.fntdata"/><Relationship Id="rId71" Type="http://schemas.openxmlformats.org/officeDocument/2006/relationships/slide" Target="slides/slide8.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png" Type="http://schemas.openxmlformats.org/officeDocument/2006/relationships/image"/><Relationship Id="rId12" Target="../media/image32.png" Type="http://schemas.openxmlformats.org/officeDocument/2006/relationships/image"/><Relationship Id="rId13" Target="../media/image33.svg" Type="http://schemas.openxmlformats.org/officeDocument/2006/relationships/image"/><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svg" Type="http://schemas.openxmlformats.org/officeDocument/2006/relationships/image"/><Relationship Id="rId2" Target="../media/image4.jpeg" Type="http://schemas.openxmlformats.org/officeDocument/2006/relationships/image"/><Relationship Id="rId3" Target="../media/image38.png" Type="http://schemas.openxmlformats.org/officeDocument/2006/relationships/image"/><Relationship Id="rId4" Target="../media/image39.svg" Type="http://schemas.openxmlformats.org/officeDocument/2006/relationships/image"/><Relationship Id="rId5" Target="../media/image40.png" Type="http://schemas.openxmlformats.org/officeDocument/2006/relationships/image"/><Relationship Id="rId6" Target="../media/image41.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4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552" t="0" r="0" b="-9304"/>
            </a:stretch>
          </a:blipFill>
        </p:spPr>
      </p:sp>
      <p:sp>
        <p:nvSpPr>
          <p:cNvPr name="TextBox 3" id="3"/>
          <p:cNvSpPr txBox="true"/>
          <p:nvPr/>
        </p:nvSpPr>
        <p:spPr>
          <a:xfrm rot="0">
            <a:off x="0" y="3745346"/>
            <a:ext cx="7913921" cy="1398154"/>
          </a:xfrm>
          <a:prstGeom prst="rect">
            <a:avLst/>
          </a:prstGeom>
        </p:spPr>
        <p:txBody>
          <a:bodyPr anchor="t" rtlCol="false" tIns="0" lIns="0" bIns="0" rIns="0">
            <a:spAutoFit/>
          </a:bodyPr>
          <a:lstStyle/>
          <a:p>
            <a:pPr>
              <a:lnSpc>
                <a:spcPts val="3727"/>
              </a:lnSpc>
            </a:pPr>
            <a:r>
              <a:rPr lang="en-US" sz="3030">
                <a:solidFill>
                  <a:srgbClr val="FFFBFB"/>
                </a:solidFill>
                <a:latin typeface="DM Sans Italics"/>
              </a:rPr>
              <a:t>Jméno: Daniel Kutal</a:t>
            </a:r>
          </a:p>
          <a:p>
            <a:pPr>
              <a:lnSpc>
                <a:spcPts val="3727"/>
              </a:lnSpc>
            </a:pPr>
            <a:r>
              <a:rPr lang="en-US" sz="3030">
                <a:solidFill>
                  <a:srgbClr val="FFFBFB"/>
                </a:solidFill>
                <a:latin typeface="DM Sans Italics"/>
              </a:rPr>
              <a:t>Třída: E4</a:t>
            </a:r>
          </a:p>
          <a:p>
            <a:pPr algn="l" marL="0" indent="0" lvl="0">
              <a:lnSpc>
                <a:spcPts val="3727"/>
              </a:lnSpc>
              <a:spcBef>
                <a:spcPct val="0"/>
              </a:spcBef>
            </a:pPr>
            <a:r>
              <a:rPr lang="en-US" sz="3030">
                <a:solidFill>
                  <a:srgbClr val="FFFBFB"/>
                </a:solidFill>
                <a:latin typeface="DM Sans Italics"/>
              </a:rPr>
              <a:t>Obor: Elektrotechnika</a:t>
            </a:r>
          </a:p>
        </p:txBody>
      </p:sp>
      <p:sp>
        <p:nvSpPr>
          <p:cNvPr name="Freeform 4" id="4"/>
          <p:cNvSpPr/>
          <p:nvPr/>
        </p:nvSpPr>
        <p:spPr>
          <a:xfrm flipH="false" flipV="false" rot="0">
            <a:off x="-295175" y="8630507"/>
            <a:ext cx="2647750" cy="2647750"/>
          </a:xfrm>
          <a:custGeom>
            <a:avLst/>
            <a:gdLst/>
            <a:ahLst/>
            <a:cxnLst/>
            <a:rect r="r" b="b" t="t" l="l"/>
            <a:pathLst>
              <a:path h="2647750" w="2647750">
                <a:moveTo>
                  <a:pt x="0" y="0"/>
                </a:moveTo>
                <a:lnTo>
                  <a:pt x="2647750" y="0"/>
                </a:lnTo>
                <a:lnTo>
                  <a:pt x="2647750" y="2647751"/>
                </a:lnTo>
                <a:lnTo>
                  <a:pt x="0" y="26477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0" y="94227"/>
            <a:ext cx="10959085" cy="3451533"/>
            <a:chOff x="0" y="0"/>
            <a:chExt cx="14612113" cy="4602044"/>
          </a:xfrm>
        </p:grpSpPr>
        <p:sp>
          <p:nvSpPr>
            <p:cNvPr name="TextBox 6" id="6"/>
            <p:cNvSpPr txBox="true"/>
            <p:nvPr/>
          </p:nvSpPr>
          <p:spPr>
            <a:xfrm rot="0">
              <a:off x="0" y="-9525"/>
              <a:ext cx="14612113" cy="2316421"/>
            </a:xfrm>
            <a:prstGeom prst="rect">
              <a:avLst/>
            </a:prstGeom>
          </p:spPr>
          <p:txBody>
            <a:bodyPr anchor="t" rtlCol="false" tIns="0" lIns="0" bIns="0" rIns="0">
              <a:spAutoFit/>
            </a:bodyPr>
            <a:lstStyle/>
            <a:p>
              <a:pPr>
                <a:lnSpc>
                  <a:spcPts val="13568"/>
                </a:lnSpc>
              </a:pPr>
              <a:r>
                <a:rPr lang="en-US" sz="11306">
                  <a:solidFill>
                    <a:srgbClr val="FFFBFB"/>
                  </a:solidFill>
                  <a:latin typeface="Now Bold"/>
                </a:rPr>
                <a:t>CHYTRÝ</a:t>
              </a:r>
            </a:p>
          </p:txBody>
        </p:sp>
        <p:sp>
          <p:nvSpPr>
            <p:cNvPr name="TextBox 7" id="7"/>
            <p:cNvSpPr txBox="true"/>
            <p:nvPr/>
          </p:nvSpPr>
          <p:spPr>
            <a:xfrm rot="0">
              <a:off x="0" y="2297371"/>
              <a:ext cx="12879916" cy="2304673"/>
            </a:xfrm>
            <a:prstGeom prst="rect">
              <a:avLst/>
            </a:prstGeom>
          </p:spPr>
          <p:txBody>
            <a:bodyPr anchor="t" rtlCol="false" tIns="0" lIns="0" bIns="0" rIns="0">
              <a:spAutoFit/>
            </a:bodyPr>
            <a:lstStyle/>
            <a:p>
              <a:pPr>
                <a:lnSpc>
                  <a:spcPts val="13568"/>
                </a:lnSpc>
              </a:pPr>
              <a:r>
                <a:rPr lang="en-US" sz="11306">
                  <a:solidFill>
                    <a:srgbClr val="56AEFF"/>
                  </a:solidFill>
                  <a:latin typeface="Now Bold"/>
                </a:rPr>
                <a:t>SKLENÍK</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2170293" y="117088"/>
            <a:ext cx="14160499" cy="2930803"/>
            <a:chOff x="0" y="0"/>
            <a:chExt cx="18880665" cy="3907737"/>
          </a:xfrm>
        </p:grpSpPr>
        <p:sp>
          <p:nvSpPr>
            <p:cNvPr name="TextBox 7" id="7"/>
            <p:cNvSpPr txBox="true"/>
            <p:nvPr/>
          </p:nvSpPr>
          <p:spPr>
            <a:xfrm rot="0">
              <a:off x="0" y="-28575"/>
              <a:ext cx="18880665" cy="2652226"/>
            </a:xfrm>
            <a:prstGeom prst="rect">
              <a:avLst/>
            </a:prstGeom>
          </p:spPr>
          <p:txBody>
            <a:bodyPr anchor="t" rtlCol="false" tIns="0" lIns="0" bIns="0" rIns="0">
              <a:spAutoFit/>
            </a:bodyPr>
            <a:lstStyle/>
            <a:p>
              <a:pPr algn="ctr">
                <a:lnSpc>
                  <a:spcPts val="7935"/>
                </a:lnSpc>
              </a:pPr>
              <a:r>
                <a:rPr lang="en-US" sz="6399">
                  <a:solidFill>
                    <a:srgbClr val="FFFFFF"/>
                  </a:solidFill>
                  <a:latin typeface="Open Sans 1 Bold"/>
                </a:rPr>
                <a:t>K jakému účelu slouží a jaký může mít přínost pro společnost ?</a:t>
              </a:r>
            </a:p>
          </p:txBody>
        </p:sp>
        <p:sp>
          <p:nvSpPr>
            <p:cNvPr name="TextBox 8" id="8"/>
            <p:cNvSpPr txBox="true"/>
            <p:nvPr/>
          </p:nvSpPr>
          <p:spPr>
            <a:xfrm rot="0">
              <a:off x="0" y="3152853"/>
              <a:ext cx="18880665" cy="754885"/>
            </a:xfrm>
            <a:prstGeom prst="rect">
              <a:avLst/>
            </a:prstGeom>
          </p:spPr>
          <p:txBody>
            <a:bodyPr anchor="t" rtlCol="false" tIns="0" lIns="0" bIns="0" rIns="0">
              <a:spAutoFit/>
            </a:bodyPr>
            <a:lstStyle/>
            <a:p>
              <a:pPr algn="ctr">
                <a:lnSpc>
                  <a:spcPts val="4810"/>
                </a:lnSpc>
              </a:pPr>
            </a:p>
          </p:txBody>
        </p:sp>
      </p:grpSp>
      <p:sp>
        <p:nvSpPr>
          <p:cNvPr name="Freeform 9" id="9"/>
          <p:cNvSpPr/>
          <p:nvPr/>
        </p:nvSpPr>
        <p:spPr>
          <a:xfrm flipH="false" flipV="false" rot="0">
            <a:off x="-1873414" y="2768279"/>
            <a:ext cx="10287000" cy="10287000"/>
          </a:xfrm>
          <a:custGeom>
            <a:avLst/>
            <a:gdLst/>
            <a:ahLst/>
            <a:cxnLst/>
            <a:rect r="r" b="b" t="t" l="l"/>
            <a:pathLst>
              <a:path h="10287000" w="10287000">
                <a:moveTo>
                  <a:pt x="0" y="0"/>
                </a:moveTo>
                <a:lnTo>
                  <a:pt x="10287000" y="0"/>
                </a:lnTo>
                <a:lnTo>
                  <a:pt x="10287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0" id="10"/>
          <p:cNvGrpSpPr/>
          <p:nvPr/>
        </p:nvGrpSpPr>
        <p:grpSpPr>
          <a:xfrm rot="0">
            <a:off x="-1318417" y="5439254"/>
            <a:ext cx="6567609" cy="656760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4352755" y="6347847"/>
            <a:ext cx="3935245" cy="4114800"/>
          </a:xfrm>
          <a:custGeom>
            <a:avLst/>
            <a:gdLst/>
            <a:ahLst/>
            <a:cxnLst/>
            <a:rect r="r" b="b" t="t" l="l"/>
            <a:pathLst>
              <a:path h="4114800" w="3935245">
                <a:moveTo>
                  <a:pt x="0" y="0"/>
                </a:moveTo>
                <a:lnTo>
                  <a:pt x="3935245" y="0"/>
                </a:lnTo>
                <a:lnTo>
                  <a:pt x="393524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363074" y="6762937"/>
            <a:ext cx="3614439" cy="3284621"/>
          </a:xfrm>
          <a:custGeom>
            <a:avLst/>
            <a:gdLst/>
            <a:ahLst/>
            <a:cxnLst/>
            <a:rect r="r" b="b" t="t" l="l"/>
            <a:pathLst>
              <a:path h="3284621" w="3614439">
                <a:moveTo>
                  <a:pt x="0" y="0"/>
                </a:moveTo>
                <a:lnTo>
                  <a:pt x="3614439" y="0"/>
                </a:lnTo>
                <a:lnTo>
                  <a:pt x="3614439" y="3284621"/>
                </a:lnTo>
                <a:lnTo>
                  <a:pt x="0" y="328462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213086" y="2528381"/>
            <a:ext cx="18074914" cy="2380615"/>
          </a:xfrm>
          <a:prstGeom prst="rect">
            <a:avLst/>
          </a:prstGeom>
        </p:spPr>
        <p:txBody>
          <a:bodyPr anchor="t" rtlCol="false" tIns="0" lIns="0" bIns="0" rIns="0">
            <a:spAutoFit/>
          </a:bodyPr>
          <a:lstStyle/>
          <a:p>
            <a:pPr algn="ctr">
              <a:lnSpc>
                <a:spcPts val="4759"/>
              </a:lnSpc>
            </a:pPr>
          </a:p>
          <a:p>
            <a:pPr algn="ctr">
              <a:lnSpc>
                <a:spcPts val="4759"/>
              </a:lnSpc>
            </a:pPr>
            <a:r>
              <a:rPr lang="en-US" sz="3399">
                <a:solidFill>
                  <a:srgbClr val="FFFFFF"/>
                </a:solidFill>
                <a:latin typeface="Open Sans 2"/>
              </a:rPr>
              <a:t>Primární funkcí skleníku je vytvořit co nejpřívětivější podmínky pro rostliny, které ve skleníku chceme pěstovat.</a:t>
            </a:r>
          </a:p>
          <a:p>
            <a:pPr algn="ctr">
              <a:lnSpc>
                <a:spcPts val="4759"/>
              </a:lnSpc>
            </a:pPr>
          </a:p>
        </p:txBody>
      </p:sp>
      <p:sp>
        <p:nvSpPr>
          <p:cNvPr name="TextBox 16" id="16"/>
          <p:cNvSpPr txBox="true"/>
          <p:nvPr/>
        </p:nvSpPr>
        <p:spPr>
          <a:xfrm rot="0">
            <a:off x="794908" y="3728531"/>
            <a:ext cx="15834003" cy="1180465"/>
          </a:xfrm>
          <a:prstGeom prst="rect">
            <a:avLst/>
          </a:prstGeom>
        </p:spPr>
        <p:txBody>
          <a:bodyPr anchor="t" rtlCol="false" tIns="0" lIns="0" bIns="0" rIns="0">
            <a:spAutoFit/>
          </a:bodyPr>
          <a:lstStyle/>
          <a:p>
            <a:pPr algn="ctr">
              <a:lnSpc>
                <a:spcPts val="4759"/>
              </a:lnSpc>
            </a:pPr>
          </a:p>
          <a:p>
            <a:pPr algn="ctr">
              <a:lnSpc>
                <a:spcPts val="4759"/>
              </a:lnSpc>
            </a:pPr>
            <a:r>
              <a:rPr lang="en-US" sz="3399">
                <a:solidFill>
                  <a:srgbClr val="FFFFFF"/>
                </a:solidFill>
                <a:latin typeface="Open Sans 2"/>
              </a:rPr>
              <a:t>Společnosti tak může přinášet větší produkci bez nutnosti každodenní obsluhy.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9640639" y="-1372243"/>
            <a:ext cx="10287000" cy="10287000"/>
          </a:xfrm>
          <a:custGeom>
            <a:avLst/>
            <a:gdLst/>
            <a:ahLst/>
            <a:cxnLst/>
            <a:rect r="r" b="b" t="t" l="l"/>
            <a:pathLst>
              <a:path h="10287000" w="10287000">
                <a:moveTo>
                  <a:pt x="0" y="0"/>
                </a:moveTo>
                <a:lnTo>
                  <a:pt x="10287000" y="0"/>
                </a:lnTo>
                <a:lnTo>
                  <a:pt x="10287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3077705" y="-973274"/>
            <a:ext cx="6567609" cy="656760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3770"/>
            </a:solidFill>
            <a:ln w="76200" cap="sq">
              <a:solidFill>
                <a:srgbClr val="13B8FF"/>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14091454" y="674744"/>
            <a:ext cx="3788063" cy="3754917"/>
          </a:xfrm>
          <a:custGeom>
            <a:avLst/>
            <a:gdLst/>
            <a:ahLst/>
            <a:cxnLst/>
            <a:rect r="r" b="b" t="t" l="l"/>
            <a:pathLst>
              <a:path h="3754917" w="3788063">
                <a:moveTo>
                  <a:pt x="0" y="0"/>
                </a:moveTo>
                <a:lnTo>
                  <a:pt x="3788063" y="0"/>
                </a:lnTo>
                <a:lnTo>
                  <a:pt x="3788063" y="3754917"/>
                </a:lnTo>
                <a:lnTo>
                  <a:pt x="0" y="37549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222210" y="117560"/>
            <a:ext cx="12971826" cy="2228215"/>
          </a:xfrm>
          <a:prstGeom prst="rect">
            <a:avLst/>
          </a:prstGeom>
        </p:spPr>
        <p:txBody>
          <a:bodyPr anchor="t" rtlCol="false" tIns="0" lIns="0" bIns="0" rIns="0">
            <a:spAutoFit/>
          </a:bodyPr>
          <a:lstStyle/>
          <a:p>
            <a:pPr algn="ctr">
              <a:lnSpc>
                <a:spcPts val="8960"/>
              </a:lnSpc>
            </a:pPr>
            <a:r>
              <a:rPr lang="en-US" sz="6400">
                <a:solidFill>
                  <a:srgbClr val="FFFFFF"/>
                </a:solidFill>
                <a:latin typeface="Open Sans 2 Bold"/>
              </a:rPr>
              <a:t>Proč jsem si vybral zrovna tento projekt ?</a:t>
            </a:r>
          </a:p>
        </p:txBody>
      </p:sp>
      <p:sp>
        <p:nvSpPr>
          <p:cNvPr name="TextBox 12" id="12"/>
          <p:cNvSpPr txBox="true"/>
          <p:nvPr/>
        </p:nvSpPr>
        <p:spPr>
          <a:xfrm rot="0">
            <a:off x="763251" y="4670727"/>
            <a:ext cx="12314454" cy="1780540"/>
          </a:xfrm>
          <a:prstGeom prst="rect">
            <a:avLst/>
          </a:prstGeom>
        </p:spPr>
        <p:txBody>
          <a:bodyPr anchor="t" rtlCol="false" tIns="0" lIns="0" bIns="0" rIns="0">
            <a:spAutoFit/>
          </a:bodyPr>
          <a:lstStyle/>
          <a:p>
            <a:pPr algn="ctr">
              <a:lnSpc>
                <a:spcPts val="4759"/>
              </a:lnSpc>
            </a:pPr>
            <a:r>
              <a:rPr lang="en-US" sz="3399">
                <a:solidFill>
                  <a:srgbClr val="FFFFFF"/>
                </a:solidFill>
                <a:latin typeface="Open Sans 2"/>
              </a:rPr>
              <a:t>Skleník jsem si zvolil kvůli svému zájmu o plnou automatizaci, což znamená využití moderních technologií a systémů pro monitorování a řízení růstu rostlin.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74902"/>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92275" y="8360580"/>
            <a:ext cx="272850" cy="1382854"/>
            <a:chOff x="0" y="0"/>
            <a:chExt cx="363800" cy="1843806"/>
          </a:xfrm>
        </p:grpSpPr>
        <p:sp>
          <p:nvSpPr>
            <p:cNvPr name="Freeform 7" id="7"/>
            <p:cNvSpPr/>
            <p:nvPr/>
          </p:nvSpPr>
          <p:spPr>
            <a:xfrm flipH="false" flipV="false" rot="0">
              <a:off x="0" y="0"/>
              <a:ext cx="363800" cy="1843806"/>
            </a:xfrm>
            <a:custGeom>
              <a:avLst/>
              <a:gdLst/>
              <a:ahLst/>
              <a:cxnLst/>
              <a:rect r="r" b="b" t="t" l="l"/>
              <a:pathLst>
                <a:path h="1843806" w="363800">
                  <a:moveTo>
                    <a:pt x="0" y="0"/>
                  </a:moveTo>
                  <a:lnTo>
                    <a:pt x="363800" y="0"/>
                  </a:lnTo>
                  <a:lnTo>
                    <a:pt x="363800" y="1843806"/>
                  </a:lnTo>
                  <a:lnTo>
                    <a:pt x="0" y="1843806"/>
                  </a:lnTo>
                  <a:lnTo>
                    <a:pt x="0" y="0"/>
                  </a:lnTo>
                  <a:close/>
                </a:path>
              </a:pathLst>
            </a:custGeom>
            <a:blipFill>
              <a:blip r:embed="rId3"/>
              <a:stretch>
                <a:fillRect l="0" t="0" r="0" b="0"/>
              </a:stretch>
            </a:blipFill>
          </p:spPr>
        </p:sp>
        <p:grpSp>
          <p:nvGrpSpPr>
            <p:cNvPr name="Group 8" id="8"/>
            <p:cNvGrpSpPr/>
            <p:nvPr/>
          </p:nvGrpSpPr>
          <p:grpSpPr>
            <a:xfrm rot="0">
              <a:off x="30827" y="28087"/>
              <a:ext cx="302146" cy="302146"/>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67CCCC"/>
              </a:solidFill>
            </p:spPr>
          </p:sp>
        </p:grpSp>
      </p:grpSp>
      <p:sp>
        <p:nvSpPr>
          <p:cNvPr name="Freeform 10" id="10"/>
          <p:cNvSpPr/>
          <p:nvPr/>
        </p:nvSpPr>
        <p:spPr>
          <a:xfrm flipH="false" flipV="false" rot="0">
            <a:off x="8372316" y="5877427"/>
            <a:ext cx="272850" cy="1382854"/>
          </a:xfrm>
          <a:custGeom>
            <a:avLst/>
            <a:gdLst/>
            <a:ahLst/>
            <a:cxnLst/>
            <a:rect r="r" b="b" t="t" l="l"/>
            <a:pathLst>
              <a:path h="1382854" w="272850">
                <a:moveTo>
                  <a:pt x="0" y="0"/>
                </a:moveTo>
                <a:lnTo>
                  <a:pt x="272850" y="0"/>
                </a:lnTo>
                <a:lnTo>
                  <a:pt x="272850" y="1382854"/>
                </a:lnTo>
                <a:lnTo>
                  <a:pt x="0" y="1382854"/>
                </a:lnTo>
                <a:lnTo>
                  <a:pt x="0" y="0"/>
                </a:lnTo>
                <a:close/>
              </a:path>
            </a:pathLst>
          </a:custGeom>
          <a:blipFill>
            <a:blip r:embed="rId3"/>
            <a:stretch>
              <a:fillRect l="0" t="0" r="0" b="0"/>
            </a:stretch>
          </a:blipFill>
        </p:spPr>
      </p:sp>
      <p:sp>
        <p:nvSpPr>
          <p:cNvPr name="Freeform 11" id="11"/>
          <p:cNvSpPr/>
          <p:nvPr/>
        </p:nvSpPr>
        <p:spPr>
          <a:xfrm flipH="false" flipV="false" rot="0">
            <a:off x="6231012" y="6738974"/>
            <a:ext cx="272850" cy="1382854"/>
          </a:xfrm>
          <a:custGeom>
            <a:avLst/>
            <a:gdLst/>
            <a:ahLst/>
            <a:cxnLst/>
            <a:rect r="r" b="b" t="t" l="l"/>
            <a:pathLst>
              <a:path h="1382854" w="272850">
                <a:moveTo>
                  <a:pt x="0" y="0"/>
                </a:moveTo>
                <a:lnTo>
                  <a:pt x="272850" y="0"/>
                </a:lnTo>
                <a:lnTo>
                  <a:pt x="272850" y="1382854"/>
                </a:lnTo>
                <a:lnTo>
                  <a:pt x="0" y="1382854"/>
                </a:lnTo>
                <a:lnTo>
                  <a:pt x="0" y="0"/>
                </a:lnTo>
                <a:close/>
              </a:path>
            </a:pathLst>
          </a:custGeom>
          <a:blipFill>
            <a:blip r:embed="rId3"/>
            <a:stretch>
              <a:fillRect l="0" t="0" r="0" b="0"/>
            </a:stretch>
          </a:blipFill>
        </p:spPr>
      </p:sp>
      <p:sp>
        <p:nvSpPr>
          <p:cNvPr name="Freeform 12" id="12"/>
          <p:cNvSpPr/>
          <p:nvPr/>
        </p:nvSpPr>
        <p:spPr>
          <a:xfrm flipH="false" flipV="false" rot="0">
            <a:off x="10055836" y="5186000"/>
            <a:ext cx="272850" cy="1382854"/>
          </a:xfrm>
          <a:custGeom>
            <a:avLst/>
            <a:gdLst/>
            <a:ahLst/>
            <a:cxnLst/>
            <a:rect r="r" b="b" t="t" l="l"/>
            <a:pathLst>
              <a:path h="1382854" w="272850">
                <a:moveTo>
                  <a:pt x="0" y="0"/>
                </a:moveTo>
                <a:lnTo>
                  <a:pt x="272850" y="0"/>
                </a:lnTo>
                <a:lnTo>
                  <a:pt x="272850" y="1382854"/>
                </a:lnTo>
                <a:lnTo>
                  <a:pt x="0" y="1382854"/>
                </a:lnTo>
                <a:lnTo>
                  <a:pt x="0" y="0"/>
                </a:lnTo>
                <a:close/>
              </a:path>
            </a:pathLst>
          </a:custGeom>
          <a:blipFill>
            <a:blip r:embed="rId3"/>
            <a:stretch>
              <a:fillRect l="0" t="0" r="0" b="0"/>
            </a:stretch>
          </a:blipFill>
        </p:spPr>
      </p:sp>
      <p:sp>
        <p:nvSpPr>
          <p:cNvPr name="TextBox 13" id="13"/>
          <p:cNvSpPr txBox="true"/>
          <p:nvPr/>
        </p:nvSpPr>
        <p:spPr>
          <a:xfrm rot="0">
            <a:off x="10950375" y="3794691"/>
            <a:ext cx="2123660" cy="407906"/>
          </a:xfrm>
          <a:prstGeom prst="rect">
            <a:avLst/>
          </a:prstGeom>
        </p:spPr>
        <p:txBody>
          <a:bodyPr anchor="t" rtlCol="false" tIns="0" lIns="0" bIns="0" rIns="0">
            <a:spAutoFit/>
          </a:bodyPr>
          <a:lstStyle/>
          <a:p>
            <a:pPr>
              <a:lnSpc>
                <a:spcPts val="3241"/>
              </a:lnSpc>
            </a:pPr>
          </a:p>
        </p:txBody>
      </p:sp>
      <p:sp>
        <p:nvSpPr>
          <p:cNvPr name="AutoShape 14" id="14"/>
          <p:cNvSpPr/>
          <p:nvPr/>
        </p:nvSpPr>
        <p:spPr>
          <a:xfrm flipV="true">
            <a:off x="113557" y="5292568"/>
            <a:ext cx="13033930" cy="4894615"/>
          </a:xfrm>
          <a:prstGeom prst="line">
            <a:avLst/>
          </a:prstGeom>
          <a:ln cap="flat" w="38100">
            <a:solidFill>
              <a:srgbClr val="1EFFFF"/>
            </a:solidFill>
            <a:prstDash val="sysDash"/>
            <a:headEnd type="none" len="sm" w="sm"/>
            <a:tailEnd type="none" len="sm" w="sm"/>
          </a:ln>
        </p:spPr>
      </p:sp>
      <p:sp>
        <p:nvSpPr>
          <p:cNvPr name="Freeform 15" id="15"/>
          <p:cNvSpPr/>
          <p:nvPr/>
        </p:nvSpPr>
        <p:spPr>
          <a:xfrm flipH="false" flipV="false" rot="0">
            <a:off x="10767805" y="-2357212"/>
            <a:ext cx="10287000" cy="10287000"/>
          </a:xfrm>
          <a:custGeom>
            <a:avLst/>
            <a:gdLst/>
            <a:ahLst/>
            <a:cxnLst/>
            <a:rect r="r" b="b" t="t" l="l"/>
            <a:pathLst>
              <a:path h="10287000" w="10287000">
                <a:moveTo>
                  <a:pt x="0" y="0"/>
                </a:moveTo>
                <a:lnTo>
                  <a:pt x="10287000" y="0"/>
                </a:lnTo>
                <a:lnTo>
                  <a:pt x="10287000" y="10287000"/>
                </a:lnTo>
                <a:lnTo>
                  <a:pt x="0" y="10287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6" id="16"/>
          <p:cNvGrpSpPr/>
          <p:nvPr/>
        </p:nvGrpSpPr>
        <p:grpSpPr>
          <a:xfrm rot="0">
            <a:off x="14223625" y="-2365012"/>
            <a:ext cx="6567609" cy="6567609"/>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3770"/>
            </a:solidFill>
            <a:ln w="76200" cap="sq">
              <a:solidFill>
                <a:srgbClr val="13B8FF"/>
              </a:solidFill>
              <a:prstDash val="solid"/>
              <a:miter/>
            </a:ln>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9" id="19"/>
          <p:cNvSpPr/>
          <p:nvPr/>
        </p:nvSpPr>
        <p:spPr>
          <a:xfrm flipH="false" flipV="false" rot="0">
            <a:off x="4184868" y="7538173"/>
            <a:ext cx="272850" cy="1382854"/>
          </a:xfrm>
          <a:custGeom>
            <a:avLst/>
            <a:gdLst/>
            <a:ahLst/>
            <a:cxnLst/>
            <a:rect r="r" b="b" t="t" l="l"/>
            <a:pathLst>
              <a:path h="1382854" w="272850">
                <a:moveTo>
                  <a:pt x="0" y="0"/>
                </a:moveTo>
                <a:lnTo>
                  <a:pt x="272850" y="0"/>
                </a:lnTo>
                <a:lnTo>
                  <a:pt x="272850" y="1382854"/>
                </a:lnTo>
                <a:lnTo>
                  <a:pt x="0" y="1382854"/>
                </a:lnTo>
                <a:lnTo>
                  <a:pt x="0" y="0"/>
                </a:lnTo>
                <a:close/>
              </a:path>
            </a:pathLst>
          </a:custGeom>
          <a:blipFill>
            <a:blip r:embed="rId3"/>
            <a:stretch>
              <a:fillRect l="0" t="0" r="0" b="0"/>
            </a:stretch>
          </a:blipFill>
        </p:spPr>
      </p:sp>
      <p:grpSp>
        <p:nvGrpSpPr>
          <p:cNvPr name="Group 20" id="20"/>
          <p:cNvGrpSpPr/>
          <p:nvPr/>
        </p:nvGrpSpPr>
        <p:grpSpPr>
          <a:xfrm rot="0">
            <a:off x="11739355" y="4361939"/>
            <a:ext cx="272850" cy="1382854"/>
            <a:chOff x="0" y="0"/>
            <a:chExt cx="363800" cy="1843806"/>
          </a:xfrm>
        </p:grpSpPr>
        <p:sp>
          <p:nvSpPr>
            <p:cNvPr name="Freeform 21" id="21"/>
            <p:cNvSpPr/>
            <p:nvPr/>
          </p:nvSpPr>
          <p:spPr>
            <a:xfrm flipH="false" flipV="false" rot="0">
              <a:off x="0" y="0"/>
              <a:ext cx="363800" cy="1843806"/>
            </a:xfrm>
            <a:custGeom>
              <a:avLst/>
              <a:gdLst/>
              <a:ahLst/>
              <a:cxnLst/>
              <a:rect r="r" b="b" t="t" l="l"/>
              <a:pathLst>
                <a:path h="1843806" w="363800">
                  <a:moveTo>
                    <a:pt x="0" y="0"/>
                  </a:moveTo>
                  <a:lnTo>
                    <a:pt x="363800" y="0"/>
                  </a:lnTo>
                  <a:lnTo>
                    <a:pt x="363800" y="1843806"/>
                  </a:lnTo>
                  <a:lnTo>
                    <a:pt x="0" y="1843806"/>
                  </a:lnTo>
                  <a:lnTo>
                    <a:pt x="0" y="0"/>
                  </a:lnTo>
                  <a:close/>
                </a:path>
              </a:pathLst>
            </a:custGeom>
            <a:blipFill>
              <a:blip r:embed="rId3"/>
              <a:stretch>
                <a:fillRect l="0" t="0" r="0" b="0"/>
              </a:stretch>
            </a:blipFill>
          </p:spPr>
        </p:sp>
        <p:grpSp>
          <p:nvGrpSpPr>
            <p:cNvPr name="Group 22" id="22"/>
            <p:cNvGrpSpPr/>
            <p:nvPr/>
          </p:nvGrpSpPr>
          <p:grpSpPr>
            <a:xfrm rot="0">
              <a:off x="30827" y="28087"/>
              <a:ext cx="302146" cy="302146"/>
              <a:chOff x="0" y="0"/>
              <a:chExt cx="6350000" cy="6350000"/>
            </a:xfrm>
          </p:grpSpPr>
          <p:sp>
            <p:nvSpPr>
              <p:cNvPr name="Freeform 23" id="2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67CCCC"/>
              </a:solidFill>
            </p:spPr>
          </p:sp>
        </p:grpSp>
      </p:grpSp>
      <p:sp>
        <p:nvSpPr>
          <p:cNvPr name="Freeform 24" id="24"/>
          <p:cNvSpPr/>
          <p:nvPr/>
        </p:nvSpPr>
        <p:spPr>
          <a:xfrm flipH="false" flipV="false" rot="0">
            <a:off x="13904724" y="6172200"/>
            <a:ext cx="4383276" cy="4114800"/>
          </a:xfrm>
          <a:custGeom>
            <a:avLst/>
            <a:gdLst/>
            <a:ahLst/>
            <a:cxnLst/>
            <a:rect r="r" b="b" t="t" l="l"/>
            <a:pathLst>
              <a:path h="4114800" w="4383276">
                <a:moveTo>
                  <a:pt x="0" y="0"/>
                </a:moveTo>
                <a:lnTo>
                  <a:pt x="4383276" y="0"/>
                </a:lnTo>
                <a:lnTo>
                  <a:pt x="438327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5" id="25"/>
          <p:cNvSpPr txBox="true"/>
          <p:nvPr/>
        </p:nvSpPr>
        <p:spPr>
          <a:xfrm rot="0">
            <a:off x="113557" y="7912656"/>
            <a:ext cx="2298017"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3D Model</a:t>
            </a:r>
          </a:p>
        </p:txBody>
      </p:sp>
      <p:sp>
        <p:nvSpPr>
          <p:cNvPr name="TextBox 26" id="26"/>
          <p:cNvSpPr txBox="true"/>
          <p:nvPr/>
        </p:nvSpPr>
        <p:spPr>
          <a:xfrm rot="0">
            <a:off x="3594291" y="7027753"/>
            <a:ext cx="2324033"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Propojení</a:t>
            </a:r>
          </a:p>
        </p:txBody>
      </p:sp>
      <p:sp>
        <p:nvSpPr>
          <p:cNvPr name="TextBox 27" id="27"/>
          <p:cNvSpPr txBox="true"/>
          <p:nvPr/>
        </p:nvSpPr>
        <p:spPr>
          <a:xfrm rot="0">
            <a:off x="5665626" y="6160948"/>
            <a:ext cx="2123660"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Zapojení</a:t>
            </a:r>
          </a:p>
        </p:txBody>
      </p:sp>
      <p:sp>
        <p:nvSpPr>
          <p:cNvPr name="TextBox 28" id="28"/>
          <p:cNvSpPr txBox="true"/>
          <p:nvPr/>
        </p:nvSpPr>
        <p:spPr>
          <a:xfrm rot="0">
            <a:off x="9615695" y="4645460"/>
            <a:ext cx="2123660"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Testování</a:t>
            </a:r>
          </a:p>
        </p:txBody>
      </p:sp>
      <p:sp>
        <p:nvSpPr>
          <p:cNvPr name="TextBox 29" id="29"/>
          <p:cNvSpPr txBox="true"/>
          <p:nvPr/>
        </p:nvSpPr>
        <p:spPr>
          <a:xfrm rot="0">
            <a:off x="7932175" y="5336887"/>
            <a:ext cx="2123660"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Software</a:t>
            </a:r>
          </a:p>
        </p:txBody>
      </p:sp>
      <p:sp>
        <p:nvSpPr>
          <p:cNvPr name="TextBox 30" id="30"/>
          <p:cNvSpPr txBox="true"/>
          <p:nvPr/>
        </p:nvSpPr>
        <p:spPr>
          <a:xfrm rot="0">
            <a:off x="11200451" y="3867591"/>
            <a:ext cx="2123660"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Prototyp</a:t>
            </a:r>
          </a:p>
        </p:txBody>
      </p:sp>
      <p:sp>
        <p:nvSpPr>
          <p:cNvPr name="TextBox 31" id="31"/>
          <p:cNvSpPr txBox="true"/>
          <p:nvPr/>
        </p:nvSpPr>
        <p:spPr>
          <a:xfrm rot="0">
            <a:off x="570858" y="419418"/>
            <a:ext cx="12971826" cy="1094740"/>
          </a:xfrm>
          <a:prstGeom prst="rect">
            <a:avLst/>
          </a:prstGeom>
        </p:spPr>
        <p:txBody>
          <a:bodyPr anchor="t" rtlCol="false" tIns="0" lIns="0" bIns="0" rIns="0">
            <a:spAutoFit/>
          </a:bodyPr>
          <a:lstStyle/>
          <a:p>
            <a:pPr algn="ctr">
              <a:lnSpc>
                <a:spcPts val="8960"/>
              </a:lnSpc>
            </a:pPr>
            <a:r>
              <a:rPr lang="en-US" sz="6400">
                <a:solidFill>
                  <a:srgbClr val="FFFFFF"/>
                </a:solidFill>
                <a:latin typeface="Open Sans 2 Bold"/>
              </a:rPr>
              <a:t>Cesta projektu</a:t>
            </a:r>
          </a:p>
        </p:txBody>
      </p:sp>
      <p:sp>
        <p:nvSpPr>
          <p:cNvPr name="Freeform 32" id="32"/>
          <p:cNvSpPr/>
          <p:nvPr/>
        </p:nvSpPr>
        <p:spPr>
          <a:xfrm flipH="false" flipV="false" rot="0">
            <a:off x="2538571" y="8054222"/>
            <a:ext cx="272850" cy="1382854"/>
          </a:xfrm>
          <a:custGeom>
            <a:avLst/>
            <a:gdLst/>
            <a:ahLst/>
            <a:cxnLst/>
            <a:rect r="r" b="b" t="t" l="l"/>
            <a:pathLst>
              <a:path h="1382854" w="272850">
                <a:moveTo>
                  <a:pt x="0" y="0"/>
                </a:moveTo>
                <a:lnTo>
                  <a:pt x="272851" y="0"/>
                </a:lnTo>
                <a:lnTo>
                  <a:pt x="272851" y="1382854"/>
                </a:lnTo>
                <a:lnTo>
                  <a:pt x="0" y="1382854"/>
                </a:lnTo>
                <a:lnTo>
                  <a:pt x="0" y="0"/>
                </a:lnTo>
                <a:close/>
              </a:path>
            </a:pathLst>
          </a:custGeom>
          <a:blipFill>
            <a:blip r:embed="rId3"/>
            <a:stretch>
              <a:fillRect l="0" t="0" r="0" b="0"/>
            </a:stretch>
          </a:blipFill>
        </p:spPr>
      </p:sp>
      <p:sp>
        <p:nvSpPr>
          <p:cNvPr name="TextBox 33" id="33"/>
          <p:cNvSpPr txBox="true"/>
          <p:nvPr/>
        </p:nvSpPr>
        <p:spPr>
          <a:xfrm rot="0">
            <a:off x="2133685" y="7521882"/>
            <a:ext cx="2324033" cy="407906"/>
          </a:xfrm>
          <a:prstGeom prst="rect">
            <a:avLst/>
          </a:prstGeom>
        </p:spPr>
        <p:txBody>
          <a:bodyPr anchor="t" rtlCol="false" tIns="0" lIns="0" bIns="0" rIns="0">
            <a:spAutoFit/>
          </a:bodyPr>
          <a:lstStyle/>
          <a:p>
            <a:pPr>
              <a:lnSpc>
                <a:spcPts val="3241"/>
              </a:lnSpc>
            </a:pPr>
            <a:r>
              <a:rPr lang="en-US" sz="2315">
                <a:solidFill>
                  <a:srgbClr val="FFFFFF"/>
                </a:solidFill>
                <a:latin typeface="Lato Heavy"/>
              </a:rPr>
              <a:t>3D Tisk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9396949" y="-3749192"/>
            <a:ext cx="12386919" cy="12386919"/>
          </a:xfrm>
          <a:custGeom>
            <a:avLst/>
            <a:gdLst/>
            <a:ahLst/>
            <a:cxnLst/>
            <a:rect r="r" b="b" t="t" l="l"/>
            <a:pathLst>
              <a:path h="12386919" w="12386919">
                <a:moveTo>
                  <a:pt x="0" y="0"/>
                </a:moveTo>
                <a:lnTo>
                  <a:pt x="12386919" y="0"/>
                </a:lnTo>
                <a:lnTo>
                  <a:pt x="12386919" y="12386919"/>
                </a:lnTo>
                <a:lnTo>
                  <a:pt x="0" y="1238691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1657354" y="-1509871"/>
            <a:ext cx="7908277" cy="790827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1053237">
            <a:off x="14327140" y="1543023"/>
            <a:ext cx="2460500" cy="2788102"/>
          </a:xfrm>
          <a:custGeom>
            <a:avLst/>
            <a:gdLst/>
            <a:ahLst/>
            <a:cxnLst/>
            <a:rect r="r" b="b" t="t" l="l"/>
            <a:pathLst>
              <a:path h="2788102" w="2460500">
                <a:moveTo>
                  <a:pt x="0" y="0"/>
                </a:moveTo>
                <a:lnTo>
                  <a:pt x="2460500" y="0"/>
                </a:lnTo>
                <a:lnTo>
                  <a:pt x="2460500" y="2788102"/>
                </a:lnTo>
                <a:lnTo>
                  <a:pt x="0" y="27881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2789505" y="1000125"/>
            <a:ext cx="4383535"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3D Model</a:t>
            </a:r>
          </a:p>
        </p:txBody>
      </p:sp>
      <p:sp>
        <p:nvSpPr>
          <p:cNvPr name="TextBox 12" id="12"/>
          <p:cNvSpPr txBox="true"/>
          <p:nvPr/>
        </p:nvSpPr>
        <p:spPr>
          <a:xfrm rot="0">
            <a:off x="464420" y="4862433"/>
            <a:ext cx="10253878" cy="2380615"/>
          </a:xfrm>
          <a:prstGeom prst="rect">
            <a:avLst/>
          </a:prstGeom>
        </p:spPr>
        <p:txBody>
          <a:bodyPr anchor="t" rtlCol="false" tIns="0" lIns="0" bIns="0" rIns="0">
            <a:spAutoFit/>
          </a:bodyPr>
          <a:lstStyle/>
          <a:p>
            <a:pPr algn="ctr">
              <a:lnSpc>
                <a:spcPts val="4759"/>
              </a:lnSpc>
            </a:pPr>
            <a:r>
              <a:rPr lang="en-US" sz="3399">
                <a:solidFill>
                  <a:srgbClr val="FFFFFF"/>
                </a:solidFill>
                <a:latin typeface="Open Sans 2"/>
              </a:rPr>
              <a:t>V programu Autodesk Inventor jsem vytvořil 3D projekt a také jsem v něm modeloval součástky určené pro 3D tisk, které byly potřeba pro přichycení prvků.</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9396949" y="-3749192"/>
            <a:ext cx="12386919" cy="12386919"/>
          </a:xfrm>
          <a:custGeom>
            <a:avLst/>
            <a:gdLst/>
            <a:ahLst/>
            <a:cxnLst/>
            <a:rect r="r" b="b" t="t" l="l"/>
            <a:pathLst>
              <a:path h="12386919" w="12386919">
                <a:moveTo>
                  <a:pt x="0" y="0"/>
                </a:moveTo>
                <a:lnTo>
                  <a:pt x="12386919" y="0"/>
                </a:lnTo>
                <a:lnTo>
                  <a:pt x="12386919" y="12386919"/>
                </a:lnTo>
                <a:lnTo>
                  <a:pt x="0" y="1238691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1657354" y="-1509871"/>
            <a:ext cx="7908277" cy="790827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3399591" y="1000125"/>
            <a:ext cx="4383535"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3D Tisk</a:t>
            </a:r>
          </a:p>
        </p:txBody>
      </p:sp>
      <p:sp>
        <p:nvSpPr>
          <p:cNvPr name="TextBox 11" id="11"/>
          <p:cNvSpPr txBox="true"/>
          <p:nvPr/>
        </p:nvSpPr>
        <p:spPr>
          <a:xfrm rot="0">
            <a:off x="0" y="5076825"/>
            <a:ext cx="12170740" cy="2380615"/>
          </a:xfrm>
          <a:prstGeom prst="rect">
            <a:avLst/>
          </a:prstGeom>
        </p:spPr>
        <p:txBody>
          <a:bodyPr anchor="t" rtlCol="false" tIns="0" lIns="0" bIns="0" rIns="0">
            <a:spAutoFit/>
          </a:bodyPr>
          <a:lstStyle/>
          <a:p>
            <a:pPr algn="ctr">
              <a:lnSpc>
                <a:spcPts val="4759"/>
              </a:lnSpc>
            </a:pPr>
            <a:r>
              <a:rPr lang="en-US" sz="3399">
                <a:solidFill>
                  <a:srgbClr val="FFFFFF"/>
                </a:solidFill>
                <a:latin typeface="Open Sans 2"/>
              </a:rPr>
              <a:t> Po dokončení modelování v programu Autodesk Inventor jsem přešel k fázi výroby a vytiskl jsem výsledné součástky na 3D tiskárně. Nejdříve jsem však musel provést kalibraci tiskárny, abych zajistil kvalitní a přesné výsledky tisku.</a:t>
            </a:r>
          </a:p>
        </p:txBody>
      </p:sp>
      <p:sp>
        <p:nvSpPr>
          <p:cNvPr name="TextBox 12" id="12"/>
          <p:cNvSpPr txBox="true"/>
          <p:nvPr/>
        </p:nvSpPr>
        <p:spPr>
          <a:xfrm rot="0">
            <a:off x="8616167" y="9191625"/>
            <a:ext cx="9525" cy="580390"/>
          </a:xfrm>
          <a:prstGeom prst="rect">
            <a:avLst/>
          </a:prstGeom>
        </p:spPr>
        <p:txBody>
          <a:bodyPr anchor="t" rtlCol="false" tIns="0" lIns="0" bIns="0" rIns="0">
            <a:spAutoFit/>
          </a:bodyPr>
          <a:lstStyle/>
          <a:p>
            <a:pPr algn="ctr">
              <a:lnSpc>
                <a:spcPts val="4759"/>
              </a:lnSpc>
            </a:pPr>
          </a:p>
        </p:txBody>
      </p:sp>
      <p:sp>
        <p:nvSpPr>
          <p:cNvPr name="Freeform 13" id="13"/>
          <p:cNvSpPr/>
          <p:nvPr/>
        </p:nvSpPr>
        <p:spPr>
          <a:xfrm flipH="false" flipV="false" rot="349135">
            <a:off x="13988425" y="1028700"/>
            <a:ext cx="3203966" cy="3203966"/>
          </a:xfrm>
          <a:custGeom>
            <a:avLst/>
            <a:gdLst/>
            <a:ahLst/>
            <a:cxnLst/>
            <a:rect r="r" b="b" t="t" l="l"/>
            <a:pathLst>
              <a:path h="3203966" w="3203966">
                <a:moveTo>
                  <a:pt x="0" y="0"/>
                </a:moveTo>
                <a:lnTo>
                  <a:pt x="3203966" y="0"/>
                </a:lnTo>
                <a:lnTo>
                  <a:pt x="3203966" y="3203966"/>
                </a:lnTo>
                <a:lnTo>
                  <a:pt x="0" y="320396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3242919" y="1692054"/>
            <a:ext cx="12386919" cy="12386919"/>
          </a:xfrm>
          <a:custGeom>
            <a:avLst/>
            <a:gdLst/>
            <a:ahLst/>
            <a:cxnLst/>
            <a:rect r="r" b="b" t="t" l="l"/>
            <a:pathLst>
              <a:path h="12386919" w="12386919">
                <a:moveTo>
                  <a:pt x="0" y="0"/>
                </a:moveTo>
                <a:lnTo>
                  <a:pt x="12386919" y="0"/>
                </a:lnTo>
                <a:lnTo>
                  <a:pt x="12386919" y="12386920"/>
                </a:lnTo>
                <a:lnTo>
                  <a:pt x="0" y="123869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03598" y="3931376"/>
            <a:ext cx="7908277" cy="790827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1028700" y="53519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028700" y="762225"/>
            <a:ext cx="7928793"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Sestavení</a:t>
            </a:r>
          </a:p>
        </p:txBody>
      </p:sp>
      <p:sp>
        <p:nvSpPr>
          <p:cNvPr name="TextBox 12" id="12"/>
          <p:cNvSpPr txBox="true"/>
          <p:nvPr/>
        </p:nvSpPr>
        <p:spPr>
          <a:xfrm rot="0">
            <a:off x="1772629" y="1821024"/>
            <a:ext cx="16515371" cy="2380615"/>
          </a:xfrm>
          <a:prstGeom prst="rect">
            <a:avLst/>
          </a:prstGeom>
        </p:spPr>
        <p:txBody>
          <a:bodyPr anchor="t" rtlCol="false" tIns="0" lIns="0" bIns="0" rIns="0">
            <a:spAutoFit/>
          </a:bodyPr>
          <a:lstStyle/>
          <a:p>
            <a:pPr algn="ctr">
              <a:lnSpc>
                <a:spcPts val="4759"/>
              </a:lnSpc>
            </a:pPr>
          </a:p>
          <a:p>
            <a:pPr algn="ctr">
              <a:lnSpc>
                <a:spcPts val="4759"/>
              </a:lnSpc>
            </a:pPr>
            <a:r>
              <a:rPr lang="en-US" sz="3399">
                <a:solidFill>
                  <a:srgbClr val="FFFFFF"/>
                </a:solidFill>
                <a:latin typeface="Open Sans 2"/>
              </a:rPr>
              <a:t>Sestavení samotného skleníku pro mě byla z celého projektu nejvíce stresovou částí a to hlavně kvůli mé nezkušenosti a strachu ze zničení nebo nezvratnému poškození klíčových částí. </a:t>
            </a:r>
          </a:p>
        </p:txBody>
      </p:sp>
      <p:sp>
        <p:nvSpPr>
          <p:cNvPr name="Freeform 13" id="13"/>
          <p:cNvSpPr/>
          <p:nvPr/>
        </p:nvSpPr>
        <p:spPr>
          <a:xfrm flipH="false" flipV="false" rot="0">
            <a:off x="10538384" y="3617084"/>
            <a:ext cx="12386919" cy="12386919"/>
          </a:xfrm>
          <a:custGeom>
            <a:avLst/>
            <a:gdLst/>
            <a:ahLst/>
            <a:cxnLst/>
            <a:rect r="r" b="b" t="t" l="l"/>
            <a:pathLst>
              <a:path h="12386919" w="12386919">
                <a:moveTo>
                  <a:pt x="0" y="0"/>
                </a:moveTo>
                <a:lnTo>
                  <a:pt x="12386919" y="0"/>
                </a:lnTo>
                <a:lnTo>
                  <a:pt x="12386919" y="12386919"/>
                </a:lnTo>
                <a:lnTo>
                  <a:pt x="0" y="1238691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4" id="14"/>
          <p:cNvGrpSpPr/>
          <p:nvPr/>
        </p:nvGrpSpPr>
        <p:grpSpPr>
          <a:xfrm rot="0">
            <a:off x="15132661" y="7683904"/>
            <a:ext cx="4253279" cy="4253279"/>
            <a:chOff x="0" y="0"/>
            <a:chExt cx="5671038" cy="5671038"/>
          </a:xfrm>
        </p:grpSpPr>
        <p:sp>
          <p:nvSpPr>
            <p:cNvPr name="Freeform 15" id="15"/>
            <p:cNvSpPr/>
            <p:nvPr/>
          </p:nvSpPr>
          <p:spPr>
            <a:xfrm flipH="false" flipV="false" rot="0">
              <a:off x="0" y="0"/>
              <a:ext cx="5671038" cy="5671038"/>
            </a:xfrm>
            <a:custGeom>
              <a:avLst/>
              <a:gdLst/>
              <a:ahLst/>
              <a:cxnLst/>
              <a:rect r="r" b="b" t="t" l="l"/>
              <a:pathLst>
                <a:path h="5671038" w="5671038">
                  <a:moveTo>
                    <a:pt x="0" y="0"/>
                  </a:moveTo>
                  <a:lnTo>
                    <a:pt x="5671038" y="0"/>
                  </a:lnTo>
                  <a:lnTo>
                    <a:pt x="5671038" y="5671038"/>
                  </a:lnTo>
                  <a:lnTo>
                    <a:pt x="0" y="567103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6" id="16"/>
            <p:cNvGrpSpPr/>
            <p:nvPr/>
          </p:nvGrpSpPr>
          <p:grpSpPr>
            <a:xfrm rot="0">
              <a:off x="1025217" y="1025217"/>
              <a:ext cx="3620605" cy="3620605"/>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74902"/>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4007884" y="451675"/>
            <a:ext cx="4565067"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Propojení</a:t>
            </a:r>
          </a:p>
        </p:txBody>
      </p:sp>
      <p:sp>
        <p:nvSpPr>
          <p:cNvPr name="Freeform 7" id="7"/>
          <p:cNvSpPr/>
          <p:nvPr/>
        </p:nvSpPr>
        <p:spPr>
          <a:xfrm flipH="false" flipV="false" rot="0">
            <a:off x="-5162758" y="-5143500"/>
            <a:ext cx="10287000" cy="10287000"/>
          </a:xfrm>
          <a:custGeom>
            <a:avLst/>
            <a:gdLst/>
            <a:ahLst/>
            <a:cxnLst/>
            <a:rect r="r" b="b" t="t" l="l"/>
            <a:pathLst>
              <a:path h="10287000" w="10287000">
                <a:moveTo>
                  <a:pt x="0" y="0"/>
                </a:moveTo>
                <a:lnTo>
                  <a:pt x="10287000" y="0"/>
                </a:lnTo>
                <a:lnTo>
                  <a:pt x="10287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857606" y="3615391"/>
            <a:ext cx="8865623" cy="2989544"/>
          </a:xfrm>
          <a:prstGeom prst="rect">
            <a:avLst/>
          </a:prstGeom>
        </p:spPr>
        <p:txBody>
          <a:bodyPr anchor="t" rtlCol="false" tIns="0" lIns="0" bIns="0" rIns="0">
            <a:spAutoFit/>
          </a:bodyPr>
          <a:lstStyle/>
          <a:p>
            <a:pPr algn="ctr" marL="0" indent="0" lvl="0">
              <a:lnSpc>
                <a:spcPts val="4759"/>
              </a:lnSpc>
              <a:spcBef>
                <a:spcPct val="0"/>
              </a:spcBef>
            </a:pPr>
          </a:p>
          <a:p>
            <a:pPr algn="ctr" marL="0" indent="0" lvl="0">
              <a:lnSpc>
                <a:spcPts val="4759"/>
              </a:lnSpc>
              <a:spcBef>
                <a:spcPct val="0"/>
              </a:spcBef>
            </a:pPr>
            <a:r>
              <a:rPr lang="en-US" sz="3399" strike="noStrike" u="none">
                <a:solidFill>
                  <a:srgbClr val="FFFFFF"/>
                </a:solidFill>
                <a:latin typeface="Open Sans 2"/>
              </a:rPr>
              <a:t>K propojení jednotlivých částí projektu jsem využil vodiče z UTP kabelu. Celé propojení proběhlo hladce a obešlo se bez větších komplikací.</a:t>
            </a:r>
          </a:p>
        </p:txBody>
      </p:sp>
      <p:sp>
        <p:nvSpPr>
          <p:cNvPr name="Freeform 9" id="9"/>
          <p:cNvSpPr/>
          <p:nvPr/>
        </p:nvSpPr>
        <p:spPr>
          <a:xfrm flipH="false" flipV="false" rot="0">
            <a:off x="8810479" y="1889179"/>
            <a:ext cx="14114824" cy="14114824"/>
          </a:xfrm>
          <a:custGeom>
            <a:avLst/>
            <a:gdLst/>
            <a:ahLst/>
            <a:cxnLst/>
            <a:rect r="r" b="b" t="t" l="l"/>
            <a:pathLst>
              <a:path h="14114824" w="14114824">
                <a:moveTo>
                  <a:pt x="0" y="0"/>
                </a:moveTo>
                <a:lnTo>
                  <a:pt x="14114824" y="0"/>
                </a:lnTo>
                <a:lnTo>
                  <a:pt x="14114824" y="14114824"/>
                </a:lnTo>
                <a:lnTo>
                  <a:pt x="0" y="141148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0" id="10"/>
          <p:cNvGrpSpPr/>
          <p:nvPr/>
        </p:nvGrpSpPr>
        <p:grpSpPr>
          <a:xfrm rot="0">
            <a:off x="10766109" y="2620833"/>
            <a:ext cx="10682600" cy="10682600"/>
            <a:chOff x="0" y="0"/>
            <a:chExt cx="14243467" cy="14243467"/>
          </a:xfrm>
        </p:grpSpPr>
        <p:sp>
          <p:nvSpPr>
            <p:cNvPr name="Freeform 11" id="11"/>
            <p:cNvSpPr/>
            <p:nvPr/>
          </p:nvSpPr>
          <p:spPr>
            <a:xfrm flipH="false" flipV="false" rot="0">
              <a:off x="0" y="0"/>
              <a:ext cx="14243467" cy="14243467"/>
            </a:xfrm>
            <a:custGeom>
              <a:avLst/>
              <a:gdLst/>
              <a:ahLst/>
              <a:cxnLst/>
              <a:rect r="r" b="b" t="t" l="l"/>
              <a:pathLst>
                <a:path h="14243467" w="14243467">
                  <a:moveTo>
                    <a:pt x="0" y="0"/>
                  </a:moveTo>
                  <a:lnTo>
                    <a:pt x="14243467" y="0"/>
                  </a:lnTo>
                  <a:lnTo>
                    <a:pt x="14243467" y="14243467"/>
                  </a:lnTo>
                  <a:lnTo>
                    <a:pt x="0" y="1424346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2" id="12"/>
            <p:cNvGrpSpPr/>
            <p:nvPr/>
          </p:nvGrpSpPr>
          <p:grpSpPr>
            <a:xfrm rot="0">
              <a:off x="2574950" y="2574950"/>
              <a:ext cx="9093567" cy="909356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sp>
        <p:nvSpPr>
          <p:cNvPr name="Freeform 15" id="15"/>
          <p:cNvSpPr/>
          <p:nvPr/>
        </p:nvSpPr>
        <p:spPr>
          <a:xfrm flipH="false" flipV="false" rot="-373288">
            <a:off x="14283352" y="6388883"/>
            <a:ext cx="3648116" cy="3146500"/>
          </a:xfrm>
          <a:custGeom>
            <a:avLst/>
            <a:gdLst/>
            <a:ahLst/>
            <a:cxnLst/>
            <a:rect r="r" b="b" t="t" l="l"/>
            <a:pathLst>
              <a:path h="3146500" w="3648116">
                <a:moveTo>
                  <a:pt x="0" y="0"/>
                </a:moveTo>
                <a:lnTo>
                  <a:pt x="3648115" y="0"/>
                </a:lnTo>
                <a:lnTo>
                  <a:pt x="3648115" y="3146500"/>
                </a:lnTo>
                <a:lnTo>
                  <a:pt x="0" y="31465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0826421" y="-3302036"/>
            <a:ext cx="9758372" cy="9758372"/>
            <a:chOff x="0" y="0"/>
            <a:chExt cx="13011163" cy="13011163"/>
          </a:xfrm>
        </p:grpSpPr>
        <p:sp>
          <p:nvSpPr>
            <p:cNvPr name="Freeform 7" id="7"/>
            <p:cNvSpPr/>
            <p:nvPr/>
          </p:nvSpPr>
          <p:spPr>
            <a:xfrm flipH="false" flipV="false" rot="0">
              <a:off x="0" y="0"/>
              <a:ext cx="13011163" cy="13011163"/>
            </a:xfrm>
            <a:custGeom>
              <a:avLst/>
              <a:gdLst/>
              <a:ahLst/>
              <a:cxnLst/>
              <a:rect r="r" b="b" t="t" l="l"/>
              <a:pathLst>
                <a:path h="13011163" w="13011163">
                  <a:moveTo>
                    <a:pt x="0" y="0"/>
                  </a:moveTo>
                  <a:lnTo>
                    <a:pt x="13011163" y="0"/>
                  </a:lnTo>
                  <a:lnTo>
                    <a:pt x="13011163" y="13011163"/>
                  </a:lnTo>
                  <a:lnTo>
                    <a:pt x="0" y="130111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2352173" y="2352173"/>
              <a:ext cx="8306817" cy="830681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60"/>
                  </a:lnSpc>
                </a:pPr>
              </a:p>
            </p:txBody>
          </p:sp>
        </p:grpSp>
      </p:grpSp>
      <p:sp>
        <p:nvSpPr>
          <p:cNvPr name="Freeform 11" id="11"/>
          <p:cNvSpPr/>
          <p:nvPr/>
        </p:nvSpPr>
        <p:spPr>
          <a:xfrm flipH="false" flipV="false" rot="-368914">
            <a:off x="14052296" y="338331"/>
            <a:ext cx="3306622" cy="3306622"/>
          </a:xfrm>
          <a:custGeom>
            <a:avLst/>
            <a:gdLst/>
            <a:ahLst/>
            <a:cxnLst/>
            <a:rect r="r" b="b" t="t" l="l"/>
            <a:pathLst>
              <a:path h="3306622" w="3306622">
                <a:moveTo>
                  <a:pt x="0" y="0"/>
                </a:moveTo>
                <a:lnTo>
                  <a:pt x="3306622" y="0"/>
                </a:lnTo>
                <a:lnTo>
                  <a:pt x="3306622" y="3306622"/>
                </a:lnTo>
                <a:lnTo>
                  <a:pt x="0" y="33066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1552068" y="9234730"/>
            <a:ext cx="5025668" cy="992569"/>
          </a:xfrm>
          <a:custGeom>
            <a:avLst/>
            <a:gdLst/>
            <a:ahLst/>
            <a:cxnLst/>
            <a:rect r="r" b="b" t="t" l="l"/>
            <a:pathLst>
              <a:path h="992569" w="5025668">
                <a:moveTo>
                  <a:pt x="0" y="0"/>
                </a:moveTo>
                <a:lnTo>
                  <a:pt x="5025668" y="0"/>
                </a:lnTo>
                <a:lnTo>
                  <a:pt x="5025668" y="992569"/>
                </a:lnTo>
                <a:lnTo>
                  <a:pt x="0" y="992569"/>
                </a:lnTo>
                <a:lnTo>
                  <a:pt x="0" y="0"/>
                </a:lnTo>
                <a:close/>
              </a:path>
            </a:pathLst>
          </a:custGeom>
          <a:blipFill>
            <a:blip r:embed="rId7"/>
            <a:stretch>
              <a:fillRect l="0" t="0" r="0" b="0"/>
            </a:stretch>
          </a:blipFill>
        </p:spPr>
      </p:sp>
      <p:grpSp>
        <p:nvGrpSpPr>
          <p:cNvPr name="Group 13" id="13"/>
          <p:cNvGrpSpPr/>
          <p:nvPr/>
        </p:nvGrpSpPr>
        <p:grpSpPr>
          <a:xfrm rot="0">
            <a:off x="11552068" y="5460034"/>
            <a:ext cx="5025668" cy="4427641"/>
            <a:chOff x="0" y="0"/>
            <a:chExt cx="1554321" cy="1369365"/>
          </a:xfrm>
        </p:grpSpPr>
        <p:sp>
          <p:nvSpPr>
            <p:cNvPr name="Freeform 14" id="14"/>
            <p:cNvSpPr/>
            <p:nvPr/>
          </p:nvSpPr>
          <p:spPr>
            <a:xfrm flipH="false" flipV="false" rot="0">
              <a:off x="0" y="0"/>
              <a:ext cx="1554321" cy="1369365"/>
            </a:xfrm>
            <a:custGeom>
              <a:avLst/>
              <a:gdLst/>
              <a:ahLst/>
              <a:cxnLst/>
              <a:rect r="r" b="b" t="t" l="l"/>
              <a:pathLst>
                <a:path h="1369365" w="1554321">
                  <a:moveTo>
                    <a:pt x="67781" y="0"/>
                  </a:moveTo>
                  <a:lnTo>
                    <a:pt x="1486540" y="0"/>
                  </a:lnTo>
                  <a:cubicBezTo>
                    <a:pt x="1523974" y="0"/>
                    <a:pt x="1554321" y="30347"/>
                    <a:pt x="1554321" y="67781"/>
                  </a:cubicBezTo>
                  <a:lnTo>
                    <a:pt x="1554321" y="1301584"/>
                  </a:lnTo>
                  <a:cubicBezTo>
                    <a:pt x="1554321" y="1319561"/>
                    <a:pt x="1547179" y="1336801"/>
                    <a:pt x="1534468" y="1349513"/>
                  </a:cubicBezTo>
                  <a:cubicBezTo>
                    <a:pt x="1521757" y="1362224"/>
                    <a:pt x="1504516" y="1369365"/>
                    <a:pt x="1486540" y="1369365"/>
                  </a:cubicBezTo>
                  <a:lnTo>
                    <a:pt x="67781" y="1369365"/>
                  </a:lnTo>
                  <a:cubicBezTo>
                    <a:pt x="49804" y="1369365"/>
                    <a:pt x="32564" y="1362224"/>
                    <a:pt x="19853" y="1349513"/>
                  </a:cubicBezTo>
                  <a:cubicBezTo>
                    <a:pt x="7141" y="1336801"/>
                    <a:pt x="0" y="1319561"/>
                    <a:pt x="0" y="1301584"/>
                  </a:cubicBezTo>
                  <a:lnTo>
                    <a:pt x="0" y="67781"/>
                  </a:lnTo>
                  <a:cubicBezTo>
                    <a:pt x="0" y="49804"/>
                    <a:pt x="7141" y="32564"/>
                    <a:pt x="19853" y="19853"/>
                  </a:cubicBezTo>
                  <a:cubicBezTo>
                    <a:pt x="32564" y="7141"/>
                    <a:pt x="49804" y="0"/>
                    <a:pt x="67781" y="0"/>
                  </a:cubicBezTo>
                  <a:close/>
                </a:path>
              </a:pathLst>
            </a:custGeom>
            <a:solidFill>
              <a:srgbClr val="FDFDFD"/>
            </a:solidFill>
          </p:spPr>
        </p:sp>
        <p:sp>
          <p:nvSpPr>
            <p:cNvPr name="TextBox 15" id="15"/>
            <p:cNvSpPr txBox="true"/>
            <p:nvPr/>
          </p:nvSpPr>
          <p:spPr>
            <a:xfrm>
              <a:off x="0" y="-38100"/>
              <a:ext cx="1554321" cy="1407465"/>
            </a:xfrm>
            <a:prstGeom prst="rect">
              <a:avLst/>
            </a:prstGeom>
          </p:spPr>
          <p:txBody>
            <a:bodyPr anchor="ctr" rtlCol="false" tIns="50800" lIns="50800" bIns="50800" rIns="50800"/>
            <a:lstStyle/>
            <a:p>
              <a:pPr>
                <a:lnSpc>
                  <a:spcPts val="2659"/>
                </a:lnSpc>
              </a:pPr>
            </a:p>
            <a:p>
              <a:pPr marL="410209" indent="-205105" lvl="1">
                <a:lnSpc>
                  <a:spcPts val="2659"/>
                </a:lnSpc>
                <a:buFont typeface="Arial"/>
                <a:buChar char="•"/>
              </a:pPr>
              <a:r>
                <a:rPr lang="en-US" sz="1899">
                  <a:solidFill>
                    <a:srgbClr val="000000"/>
                  </a:solidFill>
                  <a:latin typeface="Open Sans Extra Bold"/>
                </a:rPr>
                <a:t>běží na operačním systému Windows</a:t>
              </a:r>
            </a:p>
            <a:p>
              <a:pPr marL="410209" indent="-205105" lvl="1">
                <a:lnSpc>
                  <a:spcPts val="2659"/>
                </a:lnSpc>
                <a:buFont typeface="Arial"/>
                <a:buChar char="•"/>
              </a:pPr>
              <a:r>
                <a:rPr lang="en-US" sz="1899">
                  <a:solidFill>
                    <a:srgbClr val="000000"/>
                  </a:solidFill>
                  <a:latin typeface="Open Sans Extra Bold"/>
                </a:rPr>
                <a:t>python kód</a:t>
              </a:r>
            </a:p>
            <a:p>
              <a:pPr marL="410209" indent="-205105" lvl="1">
                <a:lnSpc>
                  <a:spcPts val="2659"/>
                </a:lnSpc>
                <a:buFont typeface="Arial"/>
                <a:buChar char="•"/>
              </a:pPr>
              <a:r>
                <a:rPr lang="en-US" sz="1899">
                  <a:solidFill>
                    <a:srgbClr val="000000"/>
                  </a:solidFill>
                  <a:latin typeface="Open Sans Extra Bold"/>
                </a:rPr>
                <a:t>web server</a:t>
              </a:r>
            </a:p>
            <a:p>
              <a:pPr marL="410209" indent="-205105" lvl="1">
                <a:lnSpc>
                  <a:spcPts val="2659"/>
                </a:lnSpc>
                <a:buFont typeface="Arial"/>
                <a:buChar char="•"/>
              </a:pPr>
              <a:r>
                <a:rPr lang="en-US" sz="1899">
                  <a:solidFill>
                    <a:srgbClr val="000000"/>
                  </a:solidFill>
                  <a:latin typeface="Open Sans Extra Bold"/>
                </a:rPr>
                <a:t>VPN</a:t>
              </a:r>
            </a:p>
            <a:p>
              <a:pPr marL="410209" indent="-205105" lvl="1">
                <a:lnSpc>
                  <a:spcPts val="2659"/>
                </a:lnSpc>
                <a:buFont typeface="Arial"/>
                <a:buChar char="•"/>
              </a:pPr>
              <a:r>
                <a:rPr lang="en-US" sz="1899">
                  <a:solidFill>
                    <a:srgbClr val="000000"/>
                  </a:solidFill>
                  <a:latin typeface="Open Sans Extra Bold"/>
                </a:rPr>
                <a:t>SQL databáze</a:t>
              </a:r>
            </a:p>
          </p:txBody>
        </p:sp>
      </p:grpSp>
      <p:grpSp>
        <p:nvGrpSpPr>
          <p:cNvPr name="Group 16" id="16"/>
          <p:cNvGrpSpPr/>
          <p:nvPr/>
        </p:nvGrpSpPr>
        <p:grpSpPr>
          <a:xfrm rot="0">
            <a:off x="14442418" y="9453376"/>
            <a:ext cx="4037402" cy="4037402"/>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9" id="19"/>
          <p:cNvSpPr/>
          <p:nvPr/>
        </p:nvSpPr>
        <p:spPr>
          <a:xfrm flipH="false" flipV="false" rot="0">
            <a:off x="14742390" y="8064101"/>
            <a:ext cx="1129150" cy="1642401"/>
          </a:xfrm>
          <a:custGeom>
            <a:avLst/>
            <a:gdLst/>
            <a:ahLst/>
            <a:cxnLst/>
            <a:rect r="r" b="b" t="t" l="l"/>
            <a:pathLst>
              <a:path h="1642401" w="1129150">
                <a:moveTo>
                  <a:pt x="0" y="0"/>
                </a:moveTo>
                <a:lnTo>
                  <a:pt x="1129151" y="0"/>
                </a:lnTo>
                <a:lnTo>
                  <a:pt x="1129151" y="1642400"/>
                </a:lnTo>
                <a:lnTo>
                  <a:pt x="0" y="16424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1028700" y="2759867"/>
            <a:ext cx="5025668" cy="4767266"/>
            <a:chOff x="0" y="0"/>
            <a:chExt cx="6700890" cy="6356354"/>
          </a:xfrm>
        </p:grpSpPr>
        <p:sp>
          <p:nvSpPr>
            <p:cNvPr name="Freeform 21" id="21"/>
            <p:cNvSpPr/>
            <p:nvPr/>
          </p:nvSpPr>
          <p:spPr>
            <a:xfrm flipH="false" flipV="false" rot="0">
              <a:off x="0" y="5032928"/>
              <a:ext cx="6700890" cy="1323426"/>
            </a:xfrm>
            <a:custGeom>
              <a:avLst/>
              <a:gdLst/>
              <a:ahLst/>
              <a:cxnLst/>
              <a:rect r="r" b="b" t="t" l="l"/>
              <a:pathLst>
                <a:path h="1323426" w="6700890">
                  <a:moveTo>
                    <a:pt x="0" y="0"/>
                  </a:moveTo>
                  <a:lnTo>
                    <a:pt x="6700890" y="0"/>
                  </a:lnTo>
                  <a:lnTo>
                    <a:pt x="6700890" y="1323426"/>
                  </a:lnTo>
                  <a:lnTo>
                    <a:pt x="0" y="1323426"/>
                  </a:lnTo>
                  <a:lnTo>
                    <a:pt x="0" y="0"/>
                  </a:lnTo>
                  <a:close/>
                </a:path>
              </a:pathLst>
            </a:custGeom>
            <a:blipFill>
              <a:blip r:embed="rId7"/>
              <a:stretch>
                <a:fillRect l="0" t="0" r="0" b="0"/>
              </a:stretch>
            </a:blipFill>
          </p:spPr>
        </p:sp>
        <p:grpSp>
          <p:nvGrpSpPr>
            <p:cNvPr name="Group 22" id="22"/>
            <p:cNvGrpSpPr/>
            <p:nvPr/>
          </p:nvGrpSpPr>
          <p:grpSpPr>
            <a:xfrm rot="0">
              <a:off x="0" y="0"/>
              <a:ext cx="6700890" cy="5903522"/>
              <a:chOff x="0" y="0"/>
              <a:chExt cx="1554321" cy="1369365"/>
            </a:xfrm>
          </p:grpSpPr>
          <p:sp>
            <p:nvSpPr>
              <p:cNvPr name="Freeform 23" id="23"/>
              <p:cNvSpPr/>
              <p:nvPr/>
            </p:nvSpPr>
            <p:spPr>
              <a:xfrm flipH="false" flipV="false" rot="0">
                <a:off x="0" y="0"/>
                <a:ext cx="1554321" cy="1369365"/>
              </a:xfrm>
              <a:custGeom>
                <a:avLst/>
                <a:gdLst/>
                <a:ahLst/>
                <a:cxnLst/>
                <a:rect r="r" b="b" t="t" l="l"/>
                <a:pathLst>
                  <a:path h="1369365" w="1554321">
                    <a:moveTo>
                      <a:pt x="67781" y="0"/>
                    </a:moveTo>
                    <a:lnTo>
                      <a:pt x="1486540" y="0"/>
                    </a:lnTo>
                    <a:cubicBezTo>
                      <a:pt x="1523974" y="0"/>
                      <a:pt x="1554321" y="30347"/>
                      <a:pt x="1554321" y="67781"/>
                    </a:cubicBezTo>
                    <a:lnTo>
                      <a:pt x="1554321" y="1301584"/>
                    </a:lnTo>
                    <a:cubicBezTo>
                      <a:pt x="1554321" y="1319561"/>
                      <a:pt x="1547179" y="1336801"/>
                      <a:pt x="1534468" y="1349513"/>
                    </a:cubicBezTo>
                    <a:cubicBezTo>
                      <a:pt x="1521757" y="1362224"/>
                      <a:pt x="1504516" y="1369365"/>
                      <a:pt x="1486540" y="1369365"/>
                    </a:cubicBezTo>
                    <a:lnTo>
                      <a:pt x="67781" y="1369365"/>
                    </a:lnTo>
                    <a:cubicBezTo>
                      <a:pt x="49804" y="1369365"/>
                      <a:pt x="32564" y="1362224"/>
                      <a:pt x="19853" y="1349513"/>
                    </a:cubicBezTo>
                    <a:cubicBezTo>
                      <a:pt x="7141" y="1336801"/>
                      <a:pt x="0" y="1319561"/>
                      <a:pt x="0" y="1301584"/>
                    </a:cubicBezTo>
                    <a:lnTo>
                      <a:pt x="0" y="67781"/>
                    </a:lnTo>
                    <a:cubicBezTo>
                      <a:pt x="0" y="49804"/>
                      <a:pt x="7141" y="32564"/>
                      <a:pt x="19853" y="19853"/>
                    </a:cubicBezTo>
                    <a:cubicBezTo>
                      <a:pt x="32564" y="7141"/>
                      <a:pt x="49804" y="0"/>
                      <a:pt x="67781" y="0"/>
                    </a:cubicBezTo>
                    <a:close/>
                  </a:path>
                </a:pathLst>
              </a:custGeom>
              <a:solidFill>
                <a:srgbClr val="FDFDFD"/>
              </a:solidFill>
            </p:spPr>
          </p:sp>
          <p:sp>
            <p:nvSpPr>
              <p:cNvPr name="TextBox 24" id="24"/>
              <p:cNvSpPr txBox="true"/>
              <p:nvPr/>
            </p:nvSpPr>
            <p:spPr>
              <a:xfrm>
                <a:off x="0" y="-38100"/>
                <a:ext cx="1554321" cy="1407465"/>
              </a:xfrm>
              <a:prstGeom prst="rect">
                <a:avLst/>
              </a:prstGeom>
            </p:spPr>
            <p:txBody>
              <a:bodyPr anchor="ctr" rtlCol="false" tIns="50800" lIns="50800" bIns="50800" rIns="50800"/>
              <a:lstStyle/>
              <a:p>
                <a:pPr marL="410209" indent="-205105" lvl="1">
                  <a:lnSpc>
                    <a:spcPts val="2659"/>
                  </a:lnSpc>
                  <a:buFont typeface="Arial"/>
                  <a:buChar char="•"/>
                </a:pPr>
                <a:r>
                  <a:rPr lang="en-US" sz="1899">
                    <a:solidFill>
                      <a:srgbClr val="000000"/>
                    </a:solidFill>
                    <a:latin typeface="Open Sans Extra Bold"/>
                  </a:rPr>
                  <a:t>software psán v programu Visual Studio Code přes SSH v jazyku Python</a:t>
                </a:r>
              </a:p>
              <a:p>
                <a:pPr marL="410209" indent="-205105" lvl="1">
                  <a:lnSpc>
                    <a:spcPts val="2659"/>
                  </a:lnSpc>
                  <a:buFont typeface="Arial"/>
                  <a:buChar char="•"/>
                </a:pPr>
                <a:r>
                  <a:rPr lang="en-US" sz="1899">
                    <a:solidFill>
                      <a:srgbClr val="000000"/>
                    </a:solidFill>
                    <a:latin typeface="Open Sans Extra Bold"/>
                  </a:rPr>
                  <a:t>mozek celé operace</a:t>
                </a:r>
              </a:p>
              <a:p>
                <a:pPr marL="410209" indent="-205105" lvl="1">
                  <a:lnSpc>
                    <a:spcPts val="2659"/>
                  </a:lnSpc>
                  <a:buFont typeface="Arial"/>
                  <a:buChar char="•"/>
                </a:pPr>
                <a:r>
                  <a:rPr lang="en-US" sz="1899">
                    <a:solidFill>
                      <a:srgbClr val="000000"/>
                    </a:solidFill>
                    <a:latin typeface="Open Sans Extra Bold"/>
                  </a:rPr>
                  <a:t>stará se i o komunikaci a porovnávání hodnot ze senzorů</a:t>
                </a:r>
              </a:p>
            </p:txBody>
          </p:sp>
        </p:grpSp>
        <p:sp>
          <p:nvSpPr>
            <p:cNvPr name="Freeform 25" id="25"/>
            <p:cNvSpPr/>
            <p:nvPr/>
          </p:nvSpPr>
          <p:spPr>
            <a:xfrm flipH="false" flipV="false" rot="768587">
              <a:off x="4695202" y="4097866"/>
              <a:ext cx="1044156" cy="1499686"/>
            </a:xfrm>
            <a:custGeom>
              <a:avLst/>
              <a:gdLst/>
              <a:ahLst/>
              <a:cxnLst/>
              <a:rect r="r" b="b" t="t" l="l"/>
              <a:pathLst>
                <a:path h="1499686" w="1044156">
                  <a:moveTo>
                    <a:pt x="0" y="0"/>
                  </a:moveTo>
                  <a:lnTo>
                    <a:pt x="1044156" y="0"/>
                  </a:lnTo>
                  <a:lnTo>
                    <a:pt x="1044156" y="1499685"/>
                  </a:lnTo>
                  <a:lnTo>
                    <a:pt x="0" y="1499685"/>
                  </a:lnTo>
                  <a:lnTo>
                    <a:pt x="0" y="0"/>
                  </a:lnTo>
                  <a:close/>
                </a:path>
              </a:pathLst>
            </a:custGeom>
            <a:blipFill>
              <a:blip r:embed="rId10"/>
              <a:stretch>
                <a:fillRect l="0" t="0" r="0" b="0"/>
              </a:stretch>
            </a:blipFill>
          </p:spPr>
        </p:sp>
        <p:sp>
          <p:nvSpPr>
            <p:cNvPr name="Freeform 26" id="26"/>
            <p:cNvSpPr/>
            <p:nvPr/>
          </p:nvSpPr>
          <p:spPr>
            <a:xfrm flipH="false" flipV="false" rot="0">
              <a:off x="5217280" y="4669598"/>
              <a:ext cx="1062221" cy="1025043"/>
            </a:xfrm>
            <a:custGeom>
              <a:avLst/>
              <a:gdLst/>
              <a:ahLst/>
              <a:cxnLst/>
              <a:rect r="r" b="b" t="t" l="l"/>
              <a:pathLst>
                <a:path h="1025043" w="1062221">
                  <a:moveTo>
                    <a:pt x="0" y="0"/>
                  </a:moveTo>
                  <a:lnTo>
                    <a:pt x="1062221" y="0"/>
                  </a:lnTo>
                  <a:lnTo>
                    <a:pt x="1062221" y="1025043"/>
                  </a:lnTo>
                  <a:lnTo>
                    <a:pt x="0" y="1025043"/>
                  </a:lnTo>
                  <a:lnTo>
                    <a:pt x="0" y="0"/>
                  </a:lnTo>
                  <a:close/>
                </a:path>
              </a:pathLst>
            </a:custGeom>
            <a:blipFill>
              <a:blip r:embed="rId11"/>
              <a:stretch>
                <a:fillRect l="0" t="0" r="0" b="0"/>
              </a:stretch>
            </a:blipFill>
          </p:spPr>
        </p:sp>
        <p:sp>
          <p:nvSpPr>
            <p:cNvPr name="TextBox 27" id="27"/>
            <p:cNvSpPr txBox="true"/>
            <p:nvPr/>
          </p:nvSpPr>
          <p:spPr>
            <a:xfrm rot="0">
              <a:off x="1706476" y="424446"/>
              <a:ext cx="3300556" cy="538757"/>
            </a:xfrm>
            <a:prstGeom prst="rect">
              <a:avLst/>
            </a:prstGeom>
          </p:spPr>
          <p:txBody>
            <a:bodyPr anchor="t" rtlCol="false" tIns="0" lIns="0" bIns="0" rIns="0">
              <a:spAutoFit/>
            </a:bodyPr>
            <a:lstStyle/>
            <a:p>
              <a:pPr algn="ctr" marL="0" indent="0" lvl="0">
                <a:lnSpc>
                  <a:spcPts val="3453"/>
                </a:lnSpc>
                <a:spcBef>
                  <a:spcPct val="0"/>
                </a:spcBef>
              </a:pPr>
              <a:r>
                <a:rPr lang="en-US" sz="2466">
                  <a:solidFill>
                    <a:srgbClr val="051D40"/>
                  </a:solidFill>
                  <a:latin typeface="Open Sans Extra Bold"/>
                </a:rPr>
                <a:t>Raspberry Pi</a:t>
              </a:r>
            </a:p>
          </p:txBody>
        </p:sp>
      </p:grpSp>
      <p:grpSp>
        <p:nvGrpSpPr>
          <p:cNvPr name="Group 28" id="28"/>
          <p:cNvGrpSpPr/>
          <p:nvPr/>
        </p:nvGrpSpPr>
        <p:grpSpPr>
          <a:xfrm rot="0">
            <a:off x="6290418" y="4072703"/>
            <a:ext cx="5025668" cy="4767266"/>
            <a:chOff x="0" y="0"/>
            <a:chExt cx="6700890" cy="6356354"/>
          </a:xfrm>
        </p:grpSpPr>
        <p:sp>
          <p:nvSpPr>
            <p:cNvPr name="Freeform 29" id="29"/>
            <p:cNvSpPr/>
            <p:nvPr/>
          </p:nvSpPr>
          <p:spPr>
            <a:xfrm flipH="false" flipV="false" rot="0">
              <a:off x="0" y="5032928"/>
              <a:ext cx="6700890" cy="1323426"/>
            </a:xfrm>
            <a:custGeom>
              <a:avLst/>
              <a:gdLst/>
              <a:ahLst/>
              <a:cxnLst/>
              <a:rect r="r" b="b" t="t" l="l"/>
              <a:pathLst>
                <a:path h="1323426" w="6700890">
                  <a:moveTo>
                    <a:pt x="0" y="0"/>
                  </a:moveTo>
                  <a:lnTo>
                    <a:pt x="6700890" y="0"/>
                  </a:lnTo>
                  <a:lnTo>
                    <a:pt x="6700890" y="1323426"/>
                  </a:lnTo>
                  <a:lnTo>
                    <a:pt x="0" y="1323426"/>
                  </a:lnTo>
                  <a:lnTo>
                    <a:pt x="0" y="0"/>
                  </a:lnTo>
                  <a:close/>
                </a:path>
              </a:pathLst>
            </a:custGeom>
            <a:blipFill>
              <a:blip r:embed="rId7"/>
              <a:stretch>
                <a:fillRect l="0" t="0" r="0" b="0"/>
              </a:stretch>
            </a:blipFill>
          </p:spPr>
        </p:sp>
        <p:grpSp>
          <p:nvGrpSpPr>
            <p:cNvPr name="Group 30" id="30"/>
            <p:cNvGrpSpPr/>
            <p:nvPr/>
          </p:nvGrpSpPr>
          <p:grpSpPr>
            <a:xfrm rot="0">
              <a:off x="0" y="0"/>
              <a:ext cx="6700890" cy="5903522"/>
              <a:chOff x="0" y="0"/>
              <a:chExt cx="1554321" cy="1369365"/>
            </a:xfrm>
          </p:grpSpPr>
          <p:sp>
            <p:nvSpPr>
              <p:cNvPr name="Freeform 31" id="31"/>
              <p:cNvSpPr/>
              <p:nvPr/>
            </p:nvSpPr>
            <p:spPr>
              <a:xfrm flipH="false" flipV="false" rot="0">
                <a:off x="0" y="0"/>
                <a:ext cx="1554321" cy="1369365"/>
              </a:xfrm>
              <a:custGeom>
                <a:avLst/>
                <a:gdLst/>
                <a:ahLst/>
                <a:cxnLst/>
                <a:rect r="r" b="b" t="t" l="l"/>
                <a:pathLst>
                  <a:path h="1369365" w="1554321">
                    <a:moveTo>
                      <a:pt x="67781" y="0"/>
                    </a:moveTo>
                    <a:lnTo>
                      <a:pt x="1486540" y="0"/>
                    </a:lnTo>
                    <a:cubicBezTo>
                      <a:pt x="1523974" y="0"/>
                      <a:pt x="1554321" y="30347"/>
                      <a:pt x="1554321" y="67781"/>
                    </a:cubicBezTo>
                    <a:lnTo>
                      <a:pt x="1554321" y="1301584"/>
                    </a:lnTo>
                    <a:cubicBezTo>
                      <a:pt x="1554321" y="1319561"/>
                      <a:pt x="1547179" y="1336801"/>
                      <a:pt x="1534468" y="1349513"/>
                    </a:cubicBezTo>
                    <a:cubicBezTo>
                      <a:pt x="1521757" y="1362224"/>
                      <a:pt x="1504516" y="1369365"/>
                      <a:pt x="1486540" y="1369365"/>
                    </a:cubicBezTo>
                    <a:lnTo>
                      <a:pt x="67781" y="1369365"/>
                    </a:lnTo>
                    <a:cubicBezTo>
                      <a:pt x="49804" y="1369365"/>
                      <a:pt x="32564" y="1362224"/>
                      <a:pt x="19853" y="1349513"/>
                    </a:cubicBezTo>
                    <a:cubicBezTo>
                      <a:pt x="7141" y="1336801"/>
                      <a:pt x="0" y="1319561"/>
                      <a:pt x="0" y="1301584"/>
                    </a:cubicBezTo>
                    <a:lnTo>
                      <a:pt x="0" y="67781"/>
                    </a:lnTo>
                    <a:cubicBezTo>
                      <a:pt x="0" y="49804"/>
                      <a:pt x="7141" y="32564"/>
                      <a:pt x="19853" y="19853"/>
                    </a:cubicBezTo>
                    <a:cubicBezTo>
                      <a:pt x="32564" y="7141"/>
                      <a:pt x="49804" y="0"/>
                      <a:pt x="67781" y="0"/>
                    </a:cubicBezTo>
                    <a:close/>
                  </a:path>
                </a:pathLst>
              </a:custGeom>
              <a:solidFill>
                <a:srgbClr val="FDFDFD"/>
              </a:solidFill>
            </p:spPr>
          </p:sp>
          <p:sp>
            <p:nvSpPr>
              <p:cNvPr name="TextBox 32" id="32"/>
              <p:cNvSpPr txBox="true"/>
              <p:nvPr/>
            </p:nvSpPr>
            <p:spPr>
              <a:xfrm>
                <a:off x="0" y="-38100"/>
                <a:ext cx="1554321" cy="1407465"/>
              </a:xfrm>
              <a:prstGeom prst="rect">
                <a:avLst/>
              </a:prstGeom>
            </p:spPr>
            <p:txBody>
              <a:bodyPr anchor="ctr" rtlCol="false" tIns="50800" lIns="50800" bIns="50800" rIns="50800"/>
              <a:lstStyle/>
              <a:p>
                <a:pPr marL="410209" indent="-205105" lvl="1">
                  <a:lnSpc>
                    <a:spcPts val="2659"/>
                  </a:lnSpc>
                  <a:buFont typeface="Arial"/>
                  <a:buChar char="•"/>
                </a:pPr>
                <a:r>
                  <a:rPr lang="en-US" sz="1899">
                    <a:solidFill>
                      <a:srgbClr val="000000"/>
                    </a:solidFill>
                    <a:latin typeface="Open Sans Extra Bold"/>
                  </a:rPr>
                  <a:t>jsou k němu připojeny všechny senzory</a:t>
                </a:r>
              </a:p>
              <a:p>
                <a:pPr marL="410209" indent="-205105" lvl="1">
                  <a:lnSpc>
                    <a:spcPts val="2659"/>
                  </a:lnSpc>
                  <a:buFont typeface="Arial"/>
                  <a:buChar char="•"/>
                </a:pPr>
                <a:r>
                  <a:rPr lang="en-US" sz="1899">
                    <a:solidFill>
                      <a:srgbClr val="000000"/>
                    </a:solidFill>
                    <a:latin typeface="Open Sans Extra Bold"/>
                  </a:rPr>
                  <a:t>program psán ve speciálním jazyku  Wiring, který je založen na C++</a:t>
                </a:r>
              </a:p>
              <a:p>
                <a:pPr marL="410209" indent="-205105" lvl="1">
                  <a:lnSpc>
                    <a:spcPts val="2659"/>
                  </a:lnSpc>
                  <a:buFont typeface="Arial"/>
                  <a:buChar char="•"/>
                </a:pPr>
                <a:r>
                  <a:rPr lang="en-US" sz="1899">
                    <a:solidFill>
                      <a:srgbClr val="000000"/>
                    </a:solidFill>
                    <a:latin typeface="Open Sans Extra Bold"/>
                  </a:rPr>
                  <a:t>přípojení k Raspberry Pi pomocí sériové linky</a:t>
                </a:r>
              </a:p>
            </p:txBody>
          </p:sp>
        </p:grpSp>
        <p:sp>
          <p:nvSpPr>
            <p:cNvPr name="Freeform 33" id="33"/>
            <p:cNvSpPr/>
            <p:nvPr/>
          </p:nvSpPr>
          <p:spPr>
            <a:xfrm flipH="false" flipV="false" rot="0">
              <a:off x="4338365" y="4182465"/>
              <a:ext cx="1873924" cy="1330486"/>
            </a:xfrm>
            <a:custGeom>
              <a:avLst/>
              <a:gdLst/>
              <a:ahLst/>
              <a:cxnLst/>
              <a:rect r="r" b="b" t="t" l="l"/>
              <a:pathLst>
                <a:path h="1330486" w="1873924">
                  <a:moveTo>
                    <a:pt x="0" y="0"/>
                  </a:moveTo>
                  <a:lnTo>
                    <a:pt x="1873924" y="0"/>
                  </a:lnTo>
                  <a:lnTo>
                    <a:pt x="1873924" y="1330486"/>
                  </a:lnTo>
                  <a:lnTo>
                    <a:pt x="0" y="133048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34" id="34"/>
            <p:cNvSpPr txBox="true"/>
            <p:nvPr/>
          </p:nvSpPr>
          <p:spPr>
            <a:xfrm rot="0">
              <a:off x="1700167" y="424446"/>
              <a:ext cx="3300556" cy="538757"/>
            </a:xfrm>
            <a:prstGeom prst="rect">
              <a:avLst/>
            </a:prstGeom>
          </p:spPr>
          <p:txBody>
            <a:bodyPr anchor="t" rtlCol="false" tIns="0" lIns="0" bIns="0" rIns="0">
              <a:spAutoFit/>
            </a:bodyPr>
            <a:lstStyle/>
            <a:p>
              <a:pPr algn="ctr" marL="0" indent="0" lvl="0">
                <a:lnSpc>
                  <a:spcPts val="3453"/>
                </a:lnSpc>
                <a:spcBef>
                  <a:spcPct val="0"/>
                </a:spcBef>
              </a:pPr>
              <a:r>
                <a:rPr lang="en-US" sz="2466">
                  <a:solidFill>
                    <a:srgbClr val="051D40"/>
                  </a:solidFill>
                  <a:latin typeface="Open Sans Extra Bold"/>
                </a:rPr>
                <a:t>Arduino</a:t>
              </a:r>
            </a:p>
          </p:txBody>
        </p:sp>
      </p:grpSp>
      <p:sp>
        <p:nvSpPr>
          <p:cNvPr name="TextBox 35" id="35"/>
          <p:cNvSpPr txBox="true"/>
          <p:nvPr/>
        </p:nvSpPr>
        <p:spPr>
          <a:xfrm rot="0">
            <a:off x="4007884" y="451675"/>
            <a:ext cx="4565067"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Software</a:t>
            </a:r>
          </a:p>
        </p:txBody>
      </p:sp>
      <p:sp>
        <p:nvSpPr>
          <p:cNvPr name="TextBox 36" id="36"/>
          <p:cNvSpPr txBox="true"/>
          <p:nvPr/>
        </p:nvSpPr>
        <p:spPr>
          <a:xfrm rot="0">
            <a:off x="12831548" y="5768843"/>
            <a:ext cx="2475417" cy="413593"/>
          </a:xfrm>
          <a:prstGeom prst="rect">
            <a:avLst/>
          </a:prstGeom>
        </p:spPr>
        <p:txBody>
          <a:bodyPr anchor="t" rtlCol="false" tIns="0" lIns="0" bIns="0" rIns="0">
            <a:spAutoFit/>
          </a:bodyPr>
          <a:lstStyle/>
          <a:p>
            <a:pPr algn="ctr" marL="0" indent="0" lvl="0">
              <a:lnSpc>
                <a:spcPts val="3453"/>
              </a:lnSpc>
              <a:spcBef>
                <a:spcPct val="0"/>
              </a:spcBef>
            </a:pPr>
            <a:r>
              <a:rPr lang="en-US" sz="2466">
                <a:solidFill>
                  <a:srgbClr val="051D40"/>
                </a:solidFill>
                <a:latin typeface="Open Sans Extra Bold"/>
              </a:rPr>
              <a:t>Server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0817627" y="3501852"/>
            <a:ext cx="10287000" cy="10287000"/>
          </a:xfrm>
          <a:custGeom>
            <a:avLst/>
            <a:gdLst/>
            <a:ahLst/>
            <a:cxnLst/>
            <a:rect r="r" b="b" t="t" l="l"/>
            <a:pathLst>
              <a:path h="10287000" w="10287000">
                <a:moveTo>
                  <a:pt x="0" y="0"/>
                </a:moveTo>
                <a:lnTo>
                  <a:pt x="10287000" y="0"/>
                </a:lnTo>
                <a:lnTo>
                  <a:pt x="10287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5004195" y="6826455"/>
            <a:ext cx="6567609" cy="656760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9471271">
            <a:off x="13922412" y="-804568"/>
            <a:ext cx="3739528" cy="3739528"/>
          </a:xfrm>
          <a:custGeom>
            <a:avLst/>
            <a:gdLst/>
            <a:ahLst/>
            <a:cxnLst/>
            <a:rect r="r" b="b" t="t" l="l"/>
            <a:pathLst>
              <a:path h="3739528" w="3739528">
                <a:moveTo>
                  <a:pt x="0" y="0"/>
                </a:moveTo>
                <a:lnTo>
                  <a:pt x="3739528" y="0"/>
                </a:lnTo>
                <a:lnTo>
                  <a:pt x="3739528" y="3739528"/>
                </a:lnTo>
                <a:lnTo>
                  <a:pt x="0" y="3739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2086361">
            <a:off x="13579262" y="3603541"/>
            <a:ext cx="4763730" cy="3739528"/>
          </a:xfrm>
          <a:custGeom>
            <a:avLst/>
            <a:gdLst/>
            <a:ahLst/>
            <a:cxnLst/>
            <a:rect r="r" b="b" t="t" l="l"/>
            <a:pathLst>
              <a:path h="3739528" w="4763730">
                <a:moveTo>
                  <a:pt x="0" y="0"/>
                </a:moveTo>
                <a:lnTo>
                  <a:pt x="4763730" y="0"/>
                </a:lnTo>
                <a:lnTo>
                  <a:pt x="4763730" y="3739527"/>
                </a:lnTo>
                <a:lnTo>
                  <a:pt x="0" y="373952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0">
            <a:off x="2993701" y="790175"/>
            <a:ext cx="4770524"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Testování</a:t>
            </a:r>
          </a:p>
        </p:txBody>
      </p:sp>
      <p:sp>
        <p:nvSpPr>
          <p:cNvPr name="TextBox 13" id="13"/>
          <p:cNvSpPr txBox="true"/>
          <p:nvPr/>
        </p:nvSpPr>
        <p:spPr>
          <a:xfrm rot="0">
            <a:off x="0" y="2077085"/>
            <a:ext cx="10757926" cy="5981065"/>
          </a:xfrm>
          <a:prstGeom prst="rect">
            <a:avLst/>
          </a:prstGeom>
        </p:spPr>
        <p:txBody>
          <a:bodyPr anchor="t" rtlCol="false" tIns="0" lIns="0" bIns="0" rIns="0">
            <a:spAutoFit/>
          </a:bodyPr>
          <a:lstStyle/>
          <a:p>
            <a:pPr algn="ctr">
              <a:lnSpc>
                <a:spcPts val="4759"/>
              </a:lnSpc>
            </a:pPr>
          </a:p>
          <a:p>
            <a:pPr algn="ctr">
              <a:lnSpc>
                <a:spcPts val="4759"/>
              </a:lnSpc>
            </a:pPr>
            <a:r>
              <a:rPr lang="en-US" sz="3399">
                <a:solidFill>
                  <a:srgbClr val="FFFFFF"/>
                </a:solidFill>
                <a:latin typeface="Open Sans 2"/>
              </a:rPr>
              <a:t>Na začátku samotného testování vše probíhalo hladce. V průběhu jsem ale narazil na problém s rušením signálu. Tento problém jsem ale vyřešil obmotáním GND kolem datových kabelů u určitých senzorů. Tento způsob řešení se ukázal jako dostačující a zbytek testovací fáze proběhl bez komplikací. </a:t>
            </a:r>
          </a:p>
          <a:p>
            <a:pPr algn="ctr">
              <a:lnSpc>
                <a:spcPts val="4759"/>
              </a:lnSpc>
            </a:pPr>
          </a:p>
          <a:p>
            <a:pPr algn="ctr">
              <a:lnSpc>
                <a:spcPts val="4759"/>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1E44">
                <a:alpha val="60000"/>
              </a:srgbClr>
            </a:solidFill>
          </p:spPr>
        </p:sp>
        <p:sp>
          <p:nvSpPr>
            <p:cNvPr name="TextBox 5" id="5"/>
            <p:cNvSpPr txBox="true"/>
            <p:nvPr/>
          </p:nvSpPr>
          <p:spPr>
            <a:xfrm>
              <a:off x="0" y="-57150"/>
              <a:ext cx="4816593" cy="2766483"/>
            </a:xfrm>
            <a:prstGeom prst="rect">
              <a:avLst/>
            </a:prstGeom>
          </p:spPr>
          <p:txBody>
            <a:bodyPr anchor="ctr" rtlCol="false" tIns="50800" lIns="50800" bIns="50800" rIns="50800"/>
            <a:lstStyle/>
            <a:p>
              <a:pPr algn="ctr">
                <a:lnSpc>
                  <a:spcPts val="3639"/>
                </a:lnSpc>
                <a:spcBef>
                  <a:spcPct val="0"/>
                </a:spcBef>
              </a:pPr>
            </a:p>
          </p:txBody>
        </p:sp>
      </p:grpSp>
      <p:grpSp>
        <p:nvGrpSpPr>
          <p:cNvPr name="Group 6" id="6"/>
          <p:cNvGrpSpPr/>
          <p:nvPr/>
        </p:nvGrpSpPr>
        <p:grpSpPr>
          <a:xfrm rot="0">
            <a:off x="1091070" y="2065059"/>
            <a:ext cx="1757360" cy="175736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3770"/>
            </a:solidFill>
            <a:ln w="190500" cap="sq">
              <a:solidFill>
                <a:srgbClr val="04001E"/>
              </a:solidFill>
              <a:prstDash val="solid"/>
              <a:miter/>
            </a:ln>
          </p:spPr>
        </p:sp>
        <p:sp>
          <p:nvSpPr>
            <p:cNvPr name="TextBox 8" id="8"/>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grpSp>
        <p:nvGrpSpPr>
          <p:cNvPr name="Group 9" id="9"/>
          <p:cNvGrpSpPr/>
          <p:nvPr/>
        </p:nvGrpSpPr>
        <p:grpSpPr>
          <a:xfrm rot="0">
            <a:off x="6758738" y="3927194"/>
            <a:ext cx="1757360" cy="175736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3770"/>
            </a:solidFill>
            <a:ln w="190500" cap="sq">
              <a:solidFill>
                <a:srgbClr val="04001E"/>
              </a:solidFill>
              <a:prstDash val="solid"/>
              <a:miter/>
            </a:ln>
          </p:spPr>
        </p:sp>
        <p:sp>
          <p:nvSpPr>
            <p:cNvPr name="TextBox 11" id="11"/>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grpSp>
        <p:nvGrpSpPr>
          <p:cNvPr name="Group 12" id="12"/>
          <p:cNvGrpSpPr/>
          <p:nvPr/>
        </p:nvGrpSpPr>
        <p:grpSpPr>
          <a:xfrm rot="0">
            <a:off x="1091070" y="6725186"/>
            <a:ext cx="1757360" cy="175736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43770"/>
            </a:solidFill>
            <a:ln w="190500" cap="sq">
              <a:solidFill>
                <a:srgbClr val="04001E"/>
              </a:solidFill>
              <a:prstDash val="solid"/>
              <a:miter/>
            </a:ln>
          </p:spPr>
        </p:sp>
        <p:sp>
          <p:nvSpPr>
            <p:cNvPr name="TextBox 14" id="14"/>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sp>
        <p:nvSpPr>
          <p:cNvPr name="Freeform 15" id="15"/>
          <p:cNvSpPr/>
          <p:nvPr/>
        </p:nvSpPr>
        <p:spPr>
          <a:xfrm flipH="false" flipV="false" rot="0">
            <a:off x="1472324" y="2477062"/>
            <a:ext cx="994853" cy="933353"/>
          </a:xfrm>
          <a:custGeom>
            <a:avLst/>
            <a:gdLst/>
            <a:ahLst/>
            <a:cxnLst/>
            <a:rect r="r" b="b" t="t" l="l"/>
            <a:pathLst>
              <a:path h="933353" w="994853">
                <a:moveTo>
                  <a:pt x="0" y="0"/>
                </a:moveTo>
                <a:lnTo>
                  <a:pt x="994853" y="0"/>
                </a:lnTo>
                <a:lnTo>
                  <a:pt x="994853" y="933353"/>
                </a:lnTo>
                <a:lnTo>
                  <a:pt x="0" y="9333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false" flipV="false" rot="0">
            <a:off x="7194161" y="4520858"/>
            <a:ext cx="886513" cy="599504"/>
          </a:xfrm>
          <a:custGeom>
            <a:avLst/>
            <a:gdLst/>
            <a:ahLst/>
            <a:cxnLst/>
            <a:rect r="r" b="b" t="t" l="l"/>
            <a:pathLst>
              <a:path h="599504" w="886513">
                <a:moveTo>
                  <a:pt x="0" y="0"/>
                </a:moveTo>
                <a:lnTo>
                  <a:pt x="886513" y="0"/>
                </a:lnTo>
                <a:lnTo>
                  <a:pt x="886513" y="599504"/>
                </a:lnTo>
                <a:lnTo>
                  <a:pt x="0" y="5995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7" id="17"/>
          <p:cNvSpPr txBox="true"/>
          <p:nvPr/>
        </p:nvSpPr>
        <p:spPr>
          <a:xfrm rot="0">
            <a:off x="8674514" y="4508537"/>
            <a:ext cx="7194808" cy="1502994"/>
          </a:xfrm>
          <a:prstGeom prst="rect">
            <a:avLst/>
          </a:prstGeom>
        </p:spPr>
        <p:txBody>
          <a:bodyPr anchor="t" rtlCol="false" tIns="0" lIns="0" bIns="0" rIns="0">
            <a:spAutoFit/>
          </a:bodyPr>
          <a:lstStyle/>
          <a:p>
            <a:pPr>
              <a:lnSpc>
                <a:spcPts val="3034"/>
              </a:lnSpc>
            </a:pPr>
            <a:r>
              <a:rPr lang="en-US" sz="2078">
                <a:solidFill>
                  <a:srgbClr val="FFFFFF"/>
                </a:solidFill>
                <a:latin typeface="Open Sans 1"/>
              </a:rPr>
              <a:t>Už při samotném sestavování prototypu jsem narazil na několik věcí, které bych rozhodně změnil, pokud bych skleník stavěl znovu. Například bych zvolil jiný materiál a použil jiné senzory.</a:t>
            </a:r>
          </a:p>
        </p:txBody>
      </p:sp>
      <p:sp>
        <p:nvSpPr>
          <p:cNvPr name="Freeform 18" id="18"/>
          <p:cNvSpPr/>
          <p:nvPr/>
        </p:nvSpPr>
        <p:spPr>
          <a:xfrm flipH="false" flipV="false" rot="0">
            <a:off x="12983561" y="5120362"/>
            <a:ext cx="7585153" cy="7585153"/>
          </a:xfrm>
          <a:custGeom>
            <a:avLst/>
            <a:gdLst/>
            <a:ahLst/>
            <a:cxnLst/>
            <a:rect r="r" b="b" t="t" l="l"/>
            <a:pathLst>
              <a:path h="7585153" w="7585153">
                <a:moveTo>
                  <a:pt x="0" y="0"/>
                </a:moveTo>
                <a:lnTo>
                  <a:pt x="7585153" y="0"/>
                </a:lnTo>
                <a:lnTo>
                  <a:pt x="7585153" y="7585154"/>
                </a:lnTo>
                <a:lnTo>
                  <a:pt x="0" y="758515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9" id="19"/>
          <p:cNvGrpSpPr/>
          <p:nvPr/>
        </p:nvGrpSpPr>
        <p:grpSpPr>
          <a:xfrm rot="0">
            <a:off x="15610818" y="7658760"/>
            <a:ext cx="3296964" cy="329696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2E52"/>
            </a:solidFill>
            <a:ln w="76200" cap="sq">
              <a:solidFill>
                <a:srgbClr val="13B8FF"/>
              </a:solidFill>
              <a:prstDash val="solid"/>
              <a:miter/>
            </a:ln>
          </p:spPr>
        </p:sp>
        <p:sp>
          <p:nvSpPr>
            <p:cNvPr name="TextBox 21" id="21"/>
            <p:cNvSpPr txBox="true"/>
            <p:nvPr/>
          </p:nvSpPr>
          <p:spPr>
            <a:xfrm>
              <a:off x="76200" y="38100"/>
              <a:ext cx="660400" cy="698500"/>
            </a:xfrm>
            <a:prstGeom prst="rect">
              <a:avLst/>
            </a:prstGeom>
          </p:spPr>
          <p:txBody>
            <a:bodyPr anchor="ctr" rtlCol="false" tIns="61679" lIns="61679" bIns="61679" rIns="61679"/>
            <a:lstStyle/>
            <a:p>
              <a:pPr algn="ctr">
                <a:lnSpc>
                  <a:spcPts val="2659"/>
                </a:lnSpc>
              </a:pPr>
            </a:p>
          </p:txBody>
        </p:sp>
      </p:grpSp>
      <p:sp>
        <p:nvSpPr>
          <p:cNvPr name="Freeform 22" id="22"/>
          <p:cNvSpPr/>
          <p:nvPr/>
        </p:nvSpPr>
        <p:spPr>
          <a:xfrm flipH="false" flipV="false" rot="0">
            <a:off x="1685295" y="7020227"/>
            <a:ext cx="568910" cy="1243520"/>
          </a:xfrm>
          <a:custGeom>
            <a:avLst/>
            <a:gdLst/>
            <a:ahLst/>
            <a:cxnLst/>
            <a:rect r="r" b="b" t="t" l="l"/>
            <a:pathLst>
              <a:path h="1243520" w="568910">
                <a:moveTo>
                  <a:pt x="0" y="0"/>
                </a:moveTo>
                <a:lnTo>
                  <a:pt x="568910" y="0"/>
                </a:lnTo>
                <a:lnTo>
                  <a:pt x="568910" y="1243520"/>
                </a:lnTo>
                <a:lnTo>
                  <a:pt x="0" y="124352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3" id="23"/>
          <p:cNvSpPr txBox="true"/>
          <p:nvPr/>
        </p:nvSpPr>
        <p:spPr>
          <a:xfrm rot="0">
            <a:off x="3006847" y="2549803"/>
            <a:ext cx="7194808" cy="740994"/>
          </a:xfrm>
          <a:prstGeom prst="rect">
            <a:avLst/>
          </a:prstGeom>
        </p:spPr>
        <p:txBody>
          <a:bodyPr anchor="t" rtlCol="false" tIns="0" lIns="0" bIns="0" rIns="0">
            <a:spAutoFit/>
          </a:bodyPr>
          <a:lstStyle/>
          <a:p>
            <a:pPr>
              <a:lnSpc>
                <a:spcPts val="3034"/>
              </a:lnSpc>
            </a:pPr>
            <a:r>
              <a:rPr lang="en-US" sz="2078">
                <a:solidFill>
                  <a:srgbClr val="FFFFFF"/>
                </a:solidFill>
                <a:latin typeface="Open Sans 1"/>
              </a:rPr>
              <a:t>Podařilo se mi vytvořit prototyp chytrého skleníku, který je plně funkční a splňuje svůj účel automatizace. </a:t>
            </a:r>
          </a:p>
        </p:txBody>
      </p:sp>
      <p:sp>
        <p:nvSpPr>
          <p:cNvPr name="TextBox 24" id="24"/>
          <p:cNvSpPr txBox="true"/>
          <p:nvPr/>
        </p:nvSpPr>
        <p:spPr>
          <a:xfrm rot="0">
            <a:off x="3006847" y="2007909"/>
            <a:ext cx="3054282" cy="467983"/>
          </a:xfrm>
          <a:prstGeom prst="rect">
            <a:avLst/>
          </a:prstGeom>
        </p:spPr>
        <p:txBody>
          <a:bodyPr anchor="t" rtlCol="false" tIns="0" lIns="0" bIns="0" rIns="0">
            <a:spAutoFit/>
          </a:bodyPr>
          <a:lstStyle/>
          <a:p>
            <a:pPr>
              <a:lnSpc>
                <a:spcPts val="3768"/>
              </a:lnSpc>
            </a:pPr>
            <a:r>
              <a:rPr lang="en-US" sz="2711">
                <a:solidFill>
                  <a:srgbClr val="FFFFFF"/>
                </a:solidFill>
                <a:latin typeface="Open Sans 1 Bold"/>
              </a:rPr>
              <a:t>Funkční</a:t>
            </a:r>
          </a:p>
        </p:txBody>
      </p:sp>
      <p:sp>
        <p:nvSpPr>
          <p:cNvPr name="TextBox 25" id="25"/>
          <p:cNvSpPr txBox="true"/>
          <p:nvPr/>
        </p:nvSpPr>
        <p:spPr>
          <a:xfrm rot="0">
            <a:off x="8674514" y="3870044"/>
            <a:ext cx="3597404" cy="467983"/>
          </a:xfrm>
          <a:prstGeom prst="rect">
            <a:avLst/>
          </a:prstGeom>
        </p:spPr>
        <p:txBody>
          <a:bodyPr anchor="t" rtlCol="false" tIns="0" lIns="0" bIns="0" rIns="0">
            <a:spAutoFit/>
          </a:bodyPr>
          <a:lstStyle/>
          <a:p>
            <a:pPr>
              <a:lnSpc>
                <a:spcPts val="3768"/>
              </a:lnSpc>
            </a:pPr>
            <a:r>
              <a:rPr lang="en-US" sz="2711">
                <a:solidFill>
                  <a:srgbClr val="FFFFFF"/>
                </a:solidFill>
                <a:latin typeface="Open Sans 1 Bold"/>
              </a:rPr>
              <a:t>Místo pro zlepšení</a:t>
            </a:r>
          </a:p>
        </p:txBody>
      </p:sp>
      <p:sp>
        <p:nvSpPr>
          <p:cNvPr name="TextBox 26" id="26"/>
          <p:cNvSpPr txBox="true"/>
          <p:nvPr/>
        </p:nvSpPr>
        <p:spPr>
          <a:xfrm rot="0">
            <a:off x="3006847" y="7306529"/>
            <a:ext cx="8159220" cy="1883994"/>
          </a:xfrm>
          <a:prstGeom prst="rect">
            <a:avLst/>
          </a:prstGeom>
        </p:spPr>
        <p:txBody>
          <a:bodyPr anchor="t" rtlCol="false" tIns="0" lIns="0" bIns="0" rIns="0">
            <a:spAutoFit/>
          </a:bodyPr>
          <a:lstStyle/>
          <a:p>
            <a:pPr>
              <a:lnSpc>
                <a:spcPts val="3034"/>
              </a:lnSpc>
            </a:pPr>
            <a:r>
              <a:rPr lang="en-US" sz="2078">
                <a:solidFill>
                  <a:srgbClr val="FFFFFF"/>
                </a:solidFill>
                <a:latin typeface="Open Sans 1"/>
              </a:rPr>
              <a:t>I když pro mě byla stavba chytrého skleníku poměrně náročná musím uznat, že jsem se díky tomuto projektu přiučil několika věcem, které se mi do budoucna budou hodit. Například jsem se musel naučit základy dalších programovacích jazyků, které jsem ještě v žádných projektech nevyužil.</a:t>
            </a:r>
          </a:p>
        </p:txBody>
      </p:sp>
      <p:sp>
        <p:nvSpPr>
          <p:cNvPr name="TextBox 27" id="27"/>
          <p:cNvSpPr txBox="true"/>
          <p:nvPr/>
        </p:nvSpPr>
        <p:spPr>
          <a:xfrm rot="0">
            <a:off x="3006847" y="6764635"/>
            <a:ext cx="9537274" cy="467983"/>
          </a:xfrm>
          <a:prstGeom prst="rect">
            <a:avLst/>
          </a:prstGeom>
        </p:spPr>
        <p:txBody>
          <a:bodyPr anchor="t" rtlCol="false" tIns="0" lIns="0" bIns="0" rIns="0">
            <a:spAutoFit/>
          </a:bodyPr>
          <a:lstStyle/>
          <a:p>
            <a:pPr>
              <a:lnSpc>
                <a:spcPts val="3768"/>
              </a:lnSpc>
            </a:pPr>
            <a:r>
              <a:rPr lang="en-US" sz="2711">
                <a:solidFill>
                  <a:srgbClr val="FFFFFF"/>
                </a:solidFill>
                <a:latin typeface="Open Sans 1 Bold"/>
              </a:rPr>
              <a:t>Osobní přínos projektu </a:t>
            </a:r>
          </a:p>
        </p:txBody>
      </p:sp>
      <p:sp>
        <p:nvSpPr>
          <p:cNvPr name="TextBox 28" id="28"/>
          <p:cNvSpPr txBox="true"/>
          <p:nvPr/>
        </p:nvSpPr>
        <p:spPr>
          <a:xfrm rot="0">
            <a:off x="6758738" y="701787"/>
            <a:ext cx="4770524" cy="1125474"/>
          </a:xfrm>
          <a:prstGeom prst="rect">
            <a:avLst/>
          </a:prstGeom>
        </p:spPr>
        <p:txBody>
          <a:bodyPr anchor="t" rtlCol="false" tIns="0" lIns="0" bIns="0" rIns="0">
            <a:spAutoFit/>
          </a:bodyPr>
          <a:lstStyle/>
          <a:p>
            <a:pPr>
              <a:lnSpc>
                <a:spcPts val="8928"/>
              </a:lnSpc>
            </a:pPr>
            <a:r>
              <a:rPr lang="en-US" sz="7200">
                <a:solidFill>
                  <a:srgbClr val="FFFFFF"/>
                </a:solidFill>
                <a:latin typeface="Open Sans 1 Bold"/>
              </a:rPr>
              <a:t>Prototyp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05F556AFBF4774494818EB0F4FB3082" ma:contentTypeVersion="13" ma:contentTypeDescription="Vytvoří nový dokument" ma:contentTypeScope="" ma:versionID="7412167aff9ff12db1f02118605e8670">
  <xsd:schema xmlns:xsd="http://www.w3.org/2001/XMLSchema" xmlns:xs="http://www.w3.org/2001/XMLSchema" xmlns:p="http://schemas.microsoft.com/office/2006/metadata/properties" xmlns:ns2="294a9032-30d9-484b-b400-7d781d471a4c" xmlns:ns3="37b1707f-5195-470e-8d96-d45aaa97d53a" targetNamespace="http://schemas.microsoft.com/office/2006/metadata/properties" ma:root="true" ma:fieldsID="72a74e99bc930cabd36cae85feee5450" ns2:_="" ns3:_="">
    <xsd:import namespace="294a9032-30d9-484b-b400-7d781d471a4c"/>
    <xsd:import namespace="37b1707f-5195-470e-8d96-d45aaa97d53a"/>
    <xsd:element name="properties">
      <xsd:complexType>
        <xsd:sequence>
          <xsd:element name="documentManagement">
            <xsd:complexType>
              <xsd:all>
                <xsd:element ref="ns2:ReferenceId"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a9032-30d9-484b-b400-7d781d471a4c"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Značky obrázků" ma:readOnly="false" ma:fieldId="{5cf76f15-5ced-4ddc-b409-7134ff3c332f}" ma:taxonomyMulti="true" ma:sspId="00640d6a-853e-4242-9525-a57bcde3859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b1707f-5195-470e-8d96-d45aaa97d5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6d3d7ba5-da97-4cd3-85a3-55f644cf75dc}" ma:internalName="TaxCatchAll" ma:showField="CatchAllData" ma:web="37b1707f-5195-470e-8d96-d45aaa97d5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8F3F23-7503-4E0C-A82B-463CF72FCD20}"/>
</file>

<file path=customXml/itemProps2.xml><?xml version="1.0" encoding="utf-8"?>
<ds:datastoreItem xmlns:ds="http://schemas.openxmlformats.org/officeDocument/2006/customXml" ds:itemID="{09A88D74-9C72-445A-8C1E-E63C8A0C3F7A}"/>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DAGBffw4PJg</dc:identifier>
  <dcterms:modified xsi:type="dcterms:W3CDTF">2011-08-01T06:04:30Z</dcterms:modified>
  <cp:revision>1</cp:revision>
  <dc:title>Pokus i guess</dc:title>
</cp:coreProperties>
</file>